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14191" r:id="rId2"/>
    <p:sldId id="14206" r:id="rId3"/>
    <p:sldId id="14197" r:id="rId4"/>
    <p:sldId id="14153" r:id="rId5"/>
    <p:sldId id="14196" r:id="rId6"/>
    <p:sldId id="14207" r:id="rId7"/>
    <p:sldId id="14164" r:id="rId8"/>
    <p:sldId id="14194" r:id="rId9"/>
    <p:sldId id="14192" r:id="rId10"/>
    <p:sldId id="14178" r:id="rId11"/>
    <p:sldId id="14162" r:id="rId12"/>
    <p:sldId id="14165" r:id="rId13"/>
    <p:sldId id="14174" r:id="rId14"/>
    <p:sldId id="14170" r:id="rId15"/>
    <p:sldId id="14203" r:id="rId16"/>
    <p:sldId id="14205" r:id="rId17"/>
    <p:sldId id="14171" r:id="rId18"/>
    <p:sldId id="14204" r:id="rId19"/>
    <p:sldId id="14182" r:id="rId20"/>
    <p:sldId id="14186" r:id="rId21"/>
    <p:sldId id="14188" r:id="rId22"/>
    <p:sldId id="14187" r:id="rId23"/>
    <p:sldId id="14157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9CC576"/>
    <a:srgbClr val="CCCCCC"/>
    <a:srgbClr val="9A0000"/>
    <a:srgbClr val="FEB0F5"/>
    <a:srgbClr val="C00000"/>
    <a:srgbClr val="000000"/>
    <a:srgbClr val="E7E6E6"/>
    <a:srgbClr val="18171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081E7E-C177-4CBB-8E82-9C6ADBE126BE}" v="99" dt="2024-10-16T19:03:51.5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6247" autoAdjust="0"/>
  </p:normalViewPr>
  <p:slideViewPr>
    <p:cSldViewPr snapToGrid="0">
      <p:cViewPr varScale="1">
        <p:scale>
          <a:sx n="106" d="100"/>
          <a:sy n="106" d="100"/>
        </p:scale>
        <p:origin x="744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913AD-FEDC-42F5-A84E-6AB4D5C44586}" type="datetimeFigureOut">
              <a:rPr lang="pt-BR" smtClean="0"/>
              <a:t>23/10/2024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AA5EAB-2CC2-4B59-8850-91DD8C473C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1098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89204B-F132-4BBE-A44A-84E91C356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871B32-60D5-4535-A84C-2E06B8FE2D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45638C-B9FC-4711-BE21-F32724B12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4B86-D8C4-4350-9D8F-3F7E71991C02}" type="datetimeFigureOut">
              <a:rPr lang="pt-BR" smtClean="0"/>
              <a:t>23/10/2024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5907FB8-062A-47BF-924E-DE4E92B64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333E794-CAA4-4D9C-9C48-F2D36E393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6481-61A5-41F7-B463-26E50B8E62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5509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0F091E-FEB6-4D45-A922-7CA289803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F21782D-F786-4FF7-A730-64F4B25F6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4219354-0D03-4A6D-BBC3-E28F9D33E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4B86-D8C4-4350-9D8F-3F7E71991C02}" type="datetimeFigureOut">
              <a:rPr lang="pt-BR" smtClean="0"/>
              <a:t>23/10/2024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1FDC2F3-5F45-4353-B5BC-F980140B2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83CC637-956E-4DB7-9045-9B4B0214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6481-61A5-41F7-B463-26E50B8E62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247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E8B715B-93A6-4C08-972C-BC29787239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E79F015-A40A-4546-940D-5B518A36E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54AC4C-DAE5-4052-8714-860DF9D1D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4B86-D8C4-4350-9D8F-3F7E71991C02}" type="datetimeFigureOut">
              <a:rPr lang="pt-BR" smtClean="0"/>
              <a:t>23/10/2024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753B2E-D9A0-4A42-9F12-64C49F36E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A8D8E7-5851-4982-942B-B5E406422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6481-61A5-41F7-B463-26E50B8E62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5234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83E0E2-71FD-4E24-B5F0-CA2D5D33D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60750A9-7885-4060-B097-143CAA40F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AD1DD5-0602-4578-AF5D-8097A2642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4B86-D8C4-4350-9D8F-3F7E71991C02}" type="datetimeFigureOut">
              <a:rPr lang="pt-BR" smtClean="0"/>
              <a:t>23/10/2024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F4DE7A1-CF78-404B-B0CC-D302DA0BB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8CAE0DE-ECBC-4F9A-A2E1-20E940032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6481-61A5-41F7-B463-26E50B8E62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8018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C3651B-9E07-4F29-87F4-29CEDD547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0280305-B7B2-4556-A8CB-03B2F76AB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78CF3E-E2C4-415C-8929-B21E40696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4B86-D8C4-4350-9D8F-3F7E71991C02}" type="datetimeFigureOut">
              <a:rPr lang="pt-BR" smtClean="0"/>
              <a:t>23/10/2024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2329F8-88F1-4EBF-B5E5-941F9B287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012D488-92EA-47C8-A359-D060838DD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6481-61A5-41F7-B463-26E50B8E62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7039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1483ED-5B79-4C9C-9ABB-66684B97B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382FAFE-6658-40C2-A056-3B220C4D73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0F983D1-94E2-4266-8D31-E8FC55A06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3F79023-2E89-4993-B2CA-E17682609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4B86-D8C4-4350-9D8F-3F7E71991C02}" type="datetimeFigureOut">
              <a:rPr lang="pt-BR" smtClean="0"/>
              <a:t>23/10/2024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5F07609-4306-4553-89EF-26117A1CA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35279EA-67AB-4A69-83F8-3097BA2B8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6481-61A5-41F7-B463-26E50B8E62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1349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E7A36A-A4F0-425F-82E1-305877421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3BCC2D-2FC2-45A3-AABD-1731B142B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09F1601-5465-4813-A742-8A3586CAF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14CF314-B201-4FCC-BEB3-9C520D5560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12B5839-0B56-49B0-A298-7B0BD3D043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052A2F3-62F9-4EAD-A5CC-6E8B38323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4B86-D8C4-4350-9D8F-3F7E71991C02}" type="datetimeFigureOut">
              <a:rPr lang="pt-BR" smtClean="0"/>
              <a:t>23/10/2024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8B6DFB6-F554-4072-A1BB-D7F571EB8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985E1BD-3B79-43ED-8112-5A6E4DA3D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6481-61A5-41F7-B463-26E50B8E62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8125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9D39C9-C045-494C-9CB6-9724FF638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6C15B0A-6AE6-46EB-9FD3-7B597D6A9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4B86-D8C4-4350-9D8F-3F7E71991C02}" type="datetimeFigureOut">
              <a:rPr lang="pt-BR" smtClean="0"/>
              <a:t>23/10/2024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65D3AC5-ED86-4A90-9991-1388E948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3F993E8-2AA6-4EF2-BC73-C33D849E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6481-61A5-41F7-B463-26E50B8E62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6344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75C1720-0D9B-440C-B4A9-E517045E8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4B86-D8C4-4350-9D8F-3F7E71991C02}" type="datetimeFigureOut">
              <a:rPr lang="pt-BR" smtClean="0"/>
              <a:t>23/10/2024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78AE70E-015E-44FE-8421-8B52BB442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49364D2-E409-4C85-A225-CE3A3AB1E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6481-61A5-41F7-B463-26E50B8E62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4544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AE9000-D627-4A7A-BC56-61685A5F6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12956D-B8E7-467C-B098-777CBF015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4E008F-F49B-4645-8AA4-392A60AEC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42EE0AB-4428-429B-9ADB-4E72C51A7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4B86-D8C4-4350-9D8F-3F7E71991C02}" type="datetimeFigureOut">
              <a:rPr lang="pt-BR" smtClean="0"/>
              <a:t>23/10/2024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5DBD8CF-E6B8-4796-9FB9-71A8BD03C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07AD166-E639-4576-98D4-5FB3B5BF9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6481-61A5-41F7-B463-26E50B8E62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565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F442F0-E1A5-4366-B771-F222CC3EA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56294CC-BE70-4A0D-9A67-F227E90C1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42BE968-37DD-4D97-B93C-C4D2AAC1E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84D39B-5E33-4A32-9D83-E37F09620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4B86-D8C4-4350-9D8F-3F7E71991C02}" type="datetimeFigureOut">
              <a:rPr lang="pt-BR" smtClean="0"/>
              <a:t>23/10/2024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14B2B36-6B04-4507-8FE0-79E44050F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22F4EE-EE73-434D-B1D1-472F59C48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6481-61A5-41F7-B463-26E50B8E62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3330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B5C1103-DB37-48CC-80A5-EB8824042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6CB3E0E-DAC8-408A-9203-3D6DDB32A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41B89D9-AFEA-4C69-BD56-6E247B5D29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34B86-D8C4-4350-9D8F-3F7E71991C02}" type="datetimeFigureOut">
              <a:rPr lang="pt-BR" smtClean="0"/>
              <a:t>23/10/2024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0431157-59D8-4511-9EA0-BF18B215D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1D27117-B5F7-4C7C-AA8C-B477483BA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B6481-61A5-41F7-B463-26E50B8E62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2182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amanda.oliveira@ademicon.com.br" TargetMode="External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mailto:comiss&#227;o@ademicon.com.br" TargetMode="External"/><Relationship Id="rId4" Type="http://schemas.openxmlformats.org/officeDocument/2006/relationships/hyperlink" Target="mailto:seguros@ademicon.com.br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280840F6-2313-6E9F-B827-E41212647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053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890FDA9-4296-E496-55DC-B5ACC1E310C3}"/>
              </a:ext>
            </a:extLst>
          </p:cNvPr>
          <p:cNvSpPr txBox="1"/>
          <p:nvPr/>
        </p:nvSpPr>
        <p:spPr>
          <a:xfrm>
            <a:off x="674703" y="2760601"/>
            <a:ext cx="6930207" cy="1408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chemeClr val="bg1"/>
                </a:solidFill>
                <a:latin typeface="Axiforma Black" panose="00000900000000000000" pitchFamily="50" charset="0"/>
              </a:rPr>
              <a:t>Seguro Prestamista</a:t>
            </a:r>
          </a:p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chemeClr val="bg1"/>
                </a:solidFill>
                <a:latin typeface="Axiforma Light" panose="00000400000000000000" pitchFamily="50" charset="0"/>
              </a:rPr>
              <a:t>Premissas e Características do Produto</a:t>
            </a:r>
          </a:p>
        </p:txBody>
      </p:sp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4E69FC73-40E1-F5F1-B459-79DC49ABA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8" y="5635689"/>
            <a:ext cx="2352183" cy="81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BE02A976-9735-5B6C-C1FB-C71DFDF204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7632"/>
            <a:ext cx="12192000" cy="6850368"/>
          </a:xfrm>
          <a:custGeom>
            <a:avLst/>
            <a:gdLst/>
            <a:ahLst/>
            <a:cxnLst/>
            <a:rect l="l" t="t" r="r" b="b"/>
            <a:pathLst>
              <a:path w="18288000" h="10271736">
                <a:moveTo>
                  <a:pt x="0" y="0"/>
                </a:moveTo>
                <a:lnTo>
                  <a:pt x="18288000" y="0"/>
                </a:lnTo>
                <a:lnTo>
                  <a:pt x="18288000" y="10271736"/>
                </a:lnTo>
                <a:lnTo>
                  <a:pt x="0" y="102717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 dirty="0">
              <a:latin typeface="Baguet Script" panose="020F0502020204030204" pitchFamily="2" charset="0"/>
            </a:endParaRPr>
          </a:p>
        </p:txBody>
      </p:sp>
      <p:pic>
        <p:nvPicPr>
          <p:cNvPr id="7" name="WhatsApp Video 2024-06-14 at 17.57.37">
            <a:hlinkClick r:id="" action="ppaction://media"/>
            <a:extLst>
              <a:ext uri="{FF2B5EF4-FFF2-40B4-BE49-F238E27FC236}">
                <a16:creationId xmlns:a16="http://schemas.microsoft.com/office/drawing/2014/main" id="{BBCF6E9D-DCAE-FB27-CF26-1B9B82AA39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704"/>
          <a:stretch/>
        </p:blipFill>
        <p:spPr>
          <a:xfrm>
            <a:off x="6602902" y="800019"/>
            <a:ext cx="2234822" cy="4706701"/>
          </a:xfrm>
          <a:prstGeom prst="roundRect">
            <a:avLst>
              <a:gd name="adj" fmla="val 9848"/>
            </a:avLst>
          </a:prstGeom>
        </p:spPr>
      </p:pic>
      <p:pic>
        <p:nvPicPr>
          <p:cNvPr id="2050" name="Picture 2" descr="Celular PNG Mão Segurando Smartphone Sem Fundo Transparente [download] -  Designi">
            <a:extLst>
              <a:ext uri="{FF2B5EF4-FFF2-40B4-BE49-F238E27FC236}">
                <a16:creationId xmlns:a16="http://schemas.microsoft.com/office/drawing/2014/main" id="{017F1B46-8F91-8146-4FF9-84A4B4431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00" b="98100" l="10000" r="90000">
                        <a14:foregroundMark x1="33300" y1="2400" x2="33300" y2="2400"/>
                        <a14:foregroundMark x1="64200" y1="94100" x2="64200" y2="94100"/>
                        <a14:foregroundMark x1="65100" y1="98100" x2="65100" y2="98100"/>
                        <a14:foregroundMark x1="65900" y1="15900" x2="65900" y2="15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70" r="20567"/>
          <a:stretch/>
        </p:blipFill>
        <p:spPr bwMode="auto">
          <a:xfrm>
            <a:off x="5942124" y="612966"/>
            <a:ext cx="3740085" cy="623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3482DCF-18A8-9EB6-71F9-29506E536E3C}"/>
              </a:ext>
            </a:extLst>
          </p:cNvPr>
          <p:cNvSpPr txBox="1"/>
          <p:nvPr/>
        </p:nvSpPr>
        <p:spPr>
          <a:xfrm>
            <a:off x="558188" y="2315306"/>
            <a:ext cx="5537812" cy="646986"/>
          </a:xfrm>
          <a:prstGeom prst="round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C00000"/>
                </a:solidFill>
                <a:latin typeface="Axiforma Light" panose="00000400000000000000" pitchFamily="50" charset="0"/>
              </a:rPr>
              <a:t>Assinatura 100% Digital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204772C-612D-B379-BE81-60FC4A4ABF42}"/>
              </a:ext>
            </a:extLst>
          </p:cNvPr>
          <p:cNvSpPr txBox="1"/>
          <p:nvPr/>
        </p:nvSpPr>
        <p:spPr>
          <a:xfrm>
            <a:off x="938105" y="2962292"/>
            <a:ext cx="4780728" cy="1667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400" b="1" dirty="0">
                <a:latin typeface="Axiforma Light" panose="00000400000000000000" pitchFamily="50" charset="0"/>
              </a:rPr>
              <a:t>O cliente pode acessar e assinar o aditivo por qualquer dispositivo: smartphone, tablet, notebook ou desktop. </a:t>
            </a:r>
          </a:p>
          <a:p>
            <a:pPr algn="ctr">
              <a:lnSpc>
                <a:spcPct val="150000"/>
              </a:lnSpc>
            </a:pPr>
            <a:endParaRPr lang="pt-BR" sz="1400" b="1" dirty="0">
              <a:latin typeface="Axiforma Light" panose="00000400000000000000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pt-BR" sz="1400" b="1" dirty="0">
                <a:solidFill>
                  <a:srgbClr val="C00000"/>
                </a:solidFill>
                <a:latin typeface="Axiforma" panose="00000800000000000000" pitchFamily="50" charset="0"/>
              </a:rPr>
              <a:t>É simples, rápido e seguro.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3DD6E6B-4350-C62B-C30D-FBBD7CAEC8B8}"/>
              </a:ext>
            </a:extLst>
          </p:cNvPr>
          <p:cNvSpPr txBox="1"/>
          <p:nvPr/>
        </p:nvSpPr>
        <p:spPr>
          <a:xfrm rot="20516576">
            <a:off x="9243391" y="2084475"/>
            <a:ext cx="877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C00000"/>
                </a:solidFill>
                <a:latin typeface="Dreaming Outloud Script Pro" panose="020F0502020204030204" pitchFamily="66" charset="0"/>
                <a:cs typeface="Dreaming Outloud Script Pro" panose="020F0502020204030204" pitchFamily="66" charset="0"/>
              </a:rPr>
              <a:t>Aperte o play</a:t>
            </a:r>
          </a:p>
        </p:txBody>
      </p:sp>
      <p:pic>
        <p:nvPicPr>
          <p:cNvPr id="14" name="Gráfico 13" descr="Voltar estrutura de tópicos">
            <a:extLst>
              <a:ext uri="{FF2B5EF4-FFF2-40B4-BE49-F238E27FC236}">
                <a16:creationId xmlns:a16="http://schemas.microsoft.com/office/drawing/2014/main" id="{56C3562B-74BC-A071-B625-6140C2F55A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353242">
            <a:off x="9072493" y="1593610"/>
            <a:ext cx="492968" cy="49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2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31A255D-E50E-2FB4-0ADB-F365A8CF5BF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latin typeface="Nunito" pitchFamily="2" charset="0"/>
                <a:cs typeface="Aharoni" panose="02010803020104030203" pitchFamily="2" charset="-79"/>
              </a:rPr>
              <a:t>O marketing tem um papel </a:t>
            </a:r>
          </a:p>
          <a:p>
            <a:pPr algn="ctr"/>
            <a:r>
              <a:rPr lang="pt-BR" sz="2800" b="1" dirty="0">
                <a:latin typeface="Nunito" pitchFamily="2" charset="0"/>
                <a:cs typeface="Aharoni" panose="02010803020104030203" pitchFamily="2" charset="-79"/>
              </a:rPr>
              <a:t>fundamental nesse contexto!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82FB751-543A-9E05-DD4B-2898FE40D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E4545AB-BAB0-3342-611D-11F273B80134}"/>
              </a:ext>
            </a:extLst>
          </p:cNvPr>
          <p:cNvSpPr txBox="1"/>
          <p:nvPr/>
        </p:nvSpPr>
        <p:spPr>
          <a:xfrm>
            <a:off x="600490" y="451047"/>
            <a:ext cx="11080955" cy="1072776"/>
          </a:xfrm>
          <a:prstGeom prst="round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C00000"/>
                </a:solidFill>
                <a:latin typeface="Axiforma "/>
              </a:rPr>
              <a:t>Cota Contemplada – O que muda?</a:t>
            </a:r>
          </a:p>
          <a:p>
            <a:pPr>
              <a:lnSpc>
                <a:spcPct val="150000"/>
              </a:lnSpc>
            </a:pPr>
            <a:r>
              <a:rPr lang="pt-BR" sz="1600" dirty="0">
                <a:latin typeface="Axiforma Light" panose="00000400000000000000" pitchFamily="50" charset="0"/>
              </a:rPr>
              <a:t>Checklist da Liberação do Crédito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28D5134-A396-231F-C331-6F639E57D360}"/>
              </a:ext>
            </a:extLst>
          </p:cNvPr>
          <p:cNvSpPr txBox="1"/>
          <p:nvPr/>
        </p:nvSpPr>
        <p:spPr>
          <a:xfrm>
            <a:off x="600489" y="1920235"/>
            <a:ext cx="101068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xiforma Light" panose="00000400000000000000" pitchFamily="50" charset="0"/>
              </a:rPr>
              <a:t>De acordo com nossa Proposta de Adesão, </a:t>
            </a:r>
            <a:r>
              <a:rPr lang="pt-BR" dirty="0">
                <a:latin typeface="Axiforma "/>
              </a:rPr>
              <a:t>o seguro é obrigatório para cotas contempladas.</a:t>
            </a:r>
            <a:br>
              <a:rPr lang="pt-BR" dirty="0">
                <a:latin typeface="Axiforma Light" panose="00000400000000000000" pitchFamily="50" charset="0"/>
              </a:rPr>
            </a:br>
            <a:endParaRPr lang="pt-BR" dirty="0">
              <a:latin typeface="Axiforma Light" panose="00000400000000000000" pitchFamily="50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t-BR" sz="1400" dirty="0">
                <a:latin typeface="Axiforma Light" panose="00000400000000000000" pitchFamily="50" charset="0"/>
              </a:rPr>
              <a:t>Devido a essa obrigatoriedade, não consideramos como uma venda, portanto, a inclusão na contemplação </a:t>
            </a:r>
            <a:r>
              <a:rPr lang="pt-BR" sz="1400" dirty="0">
                <a:latin typeface="Axiforma "/>
              </a:rPr>
              <a:t>não gera comissionamento para o autorizado</a:t>
            </a:r>
            <a:r>
              <a:rPr lang="pt-BR" sz="1400" dirty="0">
                <a:latin typeface="Axiforma Light" panose="00000400000000000000" pitchFamily="50" charset="0"/>
              </a:rPr>
              <a:t>;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pt-BR" sz="1400" dirty="0">
              <a:latin typeface="Axiforma Light" panose="00000400000000000000" pitchFamily="50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t-BR" sz="1400" dirty="0">
                <a:solidFill>
                  <a:srgbClr val="C00000"/>
                </a:solidFill>
                <a:latin typeface="Axiforma Light" panose="00000400000000000000" pitchFamily="50" charset="0"/>
              </a:rPr>
              <a:t>O Seguro é obrigatório para os clientes que estejam dentro das regras da Seguradora: </a:t>
            </a:r>
            <a:r>
              <a:rPr lang="pt-BR" sz="1400" dirty="0">
                <a:latin typeface="Axiforma Light" panose="00000400000000000000" pitchFamily="50" charset="0"/>
              </a:rPr>
              <a:t>Limitadores de Idade, Aceite de DPS e Limitador de Capital Assegurado;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pt-BR" sz="1400" dirty="0">
              <a:latin typeface="Axiforma Light" panose="00000400000000000000" pitchFamily="50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t-BR" sz="1400" dirty="0">
                <a:latin typeface="Axiforma Light" panose="00000400000000000000" pitchFamily="50" charset="0"/>
              </a:rPr>
              <a:t>O link do aditivo do seguro prestamista é enviado pelo setor de operações (Seguro);</a:t>
            </a:r>
            <a:endParaRPr lang="pt-BR" dirty="0">
              <a:latin typeface="Axiforma Light" panose="00000400000000000000" pitchFamily="50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pt-BR" sz="1400" dirty="0">
              <a:latin typeface="Axiforma Light" panose="00000400000000000000" pitchFamily="50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t-BR" sz="1400" dirty="0">
                <a:latin typeface="Axiforma Light" panose="00000400000000000000" pitchFamily="50" charset="0"/>
              </a:rPr>
              <a:t>Após a assinatura do aditivo o seguro é incluso na cota de consórcio;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3CA01F6-4A95-A366-4300-D728663058D4}"/>
              </a:ext>
            </a:extLst>
          </p:cNvPr>
          <p:cNvSpPr txBox="1"/>
          <p:nvPr/>
        </p:nvSpPr>
        <p:spPr>
          <a:xfrm>
            <a:off x="600490" y="5143235"/>
            <a:ext cx="10824594" cy="1413295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lvl="1" algn="ctr"/>
            <a:r>
              <a:rPr lang="pt-BR" sz="1600" dirty="0">
                <a:latin typeface="Axiforma Light" panose="00000400000000000000" pitchFamily="50" charset="0"/>
              </a:rPr>
              <a:t>Qualquer dúvida durante o atendimento de cliente contemplado</a:t>
            </a:r>
          </a:p>
          <a:p>
            <a:pPr lvl="1" algn="ctr"/>
            <a:r>
              <a:rPr lang="pt-BR" sz="1600" dirty="0">
                <a:latin typeface="Axiforma Light" panose="00000400000000000000" pitchFamily="50" charset="0"/>
              </a:rPr>
              <a:t>deve ser direcionada para: </a:t>
            </a:r>
            <a:r>
              <a:rPr lang="pt-BR" sz="1600" dirty="0">
                <a:solidFill>
                  <a:srgbClr val="C00000"/>
                </a:solidFill>
                <a:latin typeface="Axiforma "/>
              </a:rPr>
              <a:t>Lilian Quirino ou Maiara Wojszak</a:t>
            </a:r>
            <a:endParaRPr lang="pt-BR" sz="1600" dirty="0">
              <a:latin typeface="Axiforma Light" panose="00000400000000000000" pitchFamily="50" charset="0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ct val="150000"/>
              </a:lnSpc>
            </a:pPr>
            <a:r>
              <a:rPr lang="pt-BR" sz="1600" dirty="0">
                <a:latin typeface="Axiforma Light" panose="00000400000000000000" pitchFamily="50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seguros@ademicon.com.br</a:t>
            </a:r>
            <a:endParaRPr lang="pt-BR" sz="1600" dirty="0">
              <a:latin typeface="Axiforma Light" panose="00000400000000000000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pt-BR" sz="1600" dirty="0">
                <a:latin typeface="Axiforma Light" panose="00000400000000000000" pitchFamily="50" charset="0"/>
              </a:rPr>
              <a:t>(41) 99670-7812</a:t>
            </a:r>
          </a:p>
        </p:txBody>
      </p:sp>
      <p:pic>
        <p:nvPicPr>
          <p:cNvPr id="12290" name="Picture 2" descr="Gifs de anotando - Gifs.eco.br">
            <a:extLst>
              <a:ext uri="{FF2B5EF4-FFF2-40B4-BE49-F238E27FC236}">
                <a16:creationId xmlns:a16="http://schemas.microsoft.com/office/drawing/2014/main" id="{F7726471-E49D-C5A5-E80A-2580CC927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079" y="3683176"/>
            <a:ext cx="3019745" cy="301974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75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3331E7BC-18F5-7DFF-498B-869837FC610F}"/>
              </a:ext>
            </a:extLst>
          </p:cNvPr>
          <p:cNvSpPr/>
          <p:nvPr/>
        </p:nvSpPr>
        <p:spPr>
          <a:xfrm>
            <a:off x="0" y="7632"/>
            <a:ext cx="12192000" cy="6850368"/>
          </a:xfrm>
          <a:custGeom>
            <a:avLst/>
            <a:gdLst/>
            <a:ahLst/>
            <a:cxnLst/>
            <a:rect l="l" t="t" r="r" b="b"/>
            <a:pathLst>
              <a:path w="18288000" h="10271736">
                <a:moveTo>
                  <a:pt x="0" y="0"/>
                </a:moveTo>
                <a:lnTo>
                  <a:pt x="18288000" y="0"/>
                </a:lnTo>
                <a:lnTo>
                  <a:pt x="18288000" y="10271736"/>
                </a:lnTo>
                <a:lnTo>
                  <a:pt x="0" y="10271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24AB778-CC62-B1F0-D6AA-DC3024D02CF1}"/>
              </a:ext>
            </a:extLst>
          </p:cNvPr>
          <p:cNvSpPr txBox="1"/>
          <p:nvPr/>
        </p:nvSpPr>
        <p:spPr>
          <a:xfrm>
            <a:off x="712389" y="4631407"/>
            <a:ext cx="7430239" cy="819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chemeClr val="bg1"/>
                </a:solidFill>
                <a:latin typeface="Axiforma Book" panose="00000400000000000000" pitchFamily="50" charset="0"/>
              </a:rPr>
              <a:t>Seguro Prestamista na Prática</a:t>
            </a: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6A8A1F37-6286-1545-C16A-6E1998E23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8" y="5635689"/>
            <a:ext cx="2352183" cy="81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1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31A255D-E50E-2FB4-0ADB-F365A8CF5BF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latin typeface="Nunito" pitchFamily="2" charset="0"/>
                <a:cs typeface="Aharoni" panose="02010803020104030203" pitchFamily="2" charset="-79"/>
              </a:rPr>
              <a:t>O marketing tem um papel </a:t>
            </a:r>
          </a:p>
          <a:p>
            <a:pPr algn="ctr"/>
            <a:r>
              <a:rPr lang="pt-BR" sz="2800" b="1" dirty="0">
                <a:latin typeface="Nunito" pitchFamily="2" charset="0"/>
                <a:cs typeface="Aharoni" panose="02010803020104030203" pitchFamily="2" charset="-79"/>
              </a:rPr>
              <a:t>fundamental nesse contexto!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82FB751-543A-9E05-DD4B-2898FE40D2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2EB1EE8-9742-B757-F0D8-14E4EFBBBBC6}"/>
              </a:ext>
            </a:extLst>
          </p:cNvPr>
          <p:cNvSpPr txBox="1"/>
          <p:nvPr/>
        </p:nvSpPr>
        <p:spPr>
          <a:xfrm>
            <a:off x="555522" y="520479"/>
            <a:ext cx="11080955" cy="919401"/>
          </a:xfrm>
          <a:prstGeom prst="roundRect">
            <a:avLst/>
          </a:prstGeom>
          <a:solidFill>
            <a:srgbClr val="C00000">
              <a:alpha val="80000"/>
            </a:srgb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pt-BR" sz="4800" dirty="0">
                <a:solidFill>
                  <a:schemeClr val="bg1"/>
                </a:solidFill>
                <a:latin typeface="Axiforma Black" panose="00000900000000000000" pitchFamily="50" charset="0"/>
              </a:rPr>
              <a:t>Tipos de Cobertura</a:t>
            </a:r>
            <a:endParaRPr lang="pt-BR" sz="4800" dirty="0">
              <a:solidFill>
                <a:schemeClr val="bg1"/>
              </a:solidFill>
              <a:latin typeface="Axiforma Light" panose="00000400000000000000" pitchFamily="50" charset="0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C8A56D15-B3FE-1C31-2EE8-4142ABE87B66}"/>
              </a:ext>
            </a:extLst>
          </p:cNvPr>
          <p:cNvSpPr/>
          <p:nvPr/>
        </p:nvSpPr>
        <p:spPr>
          <a:xfrm>
            <a:off x="555523" y="1781729"/>
            <a:ext cx="5360100" cy="3463932"/>
          </a:xfrm>
          <a:prstGeom prst="roundRect">
            <a:avLst/>
          </a:prstGeom>
          <a:solidFill>
            <a:schemeClr val="bg2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solidFill>
                  <a:srgbClr val="C00000"/>
                </a:solidFill>
                <a:latin typeface="Axiforma "/>
              </a:rPr>
              <a:t>Categoria</a:t>
            </a:r>
          </a:p>
          <a:p>
            <a:pPr algn="ctr"/>
            <a:endParaRPr lang="pt-BR" sz="2400" dirty="0">
              <a:solidFill>
                <a:schemeClr val="bg1"/>
              </a:solidFill>
              <a:latin typeface="Axiforma "/>
            </a:endParaRPr>
          </a:p>
          <a:p>
            <a:pPr algn="ctr"/>
            <a:r>
              <a:rPr lang="pt-BR" dirty="0">
                <a:solidFill>
                  <a:schemeClr val="tx1"/>
                </a:solidFill>
                <a:latin typeface="Century Gothic" panose="020B0502020202020204" pitchFamily="34" charset="0"/>
              </a:rPr>
              <a:t>“Na hipótese de sinistro a Seguradora quita o saldo devedor para a Ademicon e o saldo remanescente é devolvido ao beneficiário indicado ou herdeiro legal do consorciado.“</a:t>
            </a:r>
          </a:p>
          <a:p>
            <a:pPr algn="ctr"/>
            <a:endParaRPr lang="pt-BR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pt-BR" sz="1400" dirty="0">
                <a:solidFill>
                  <a:schemeClr val="tx1"/>
                </a:solidFill>
                <a:latin typeface="Axiforma Light" panose="00000400000000000000" pitchFamily="50" charset="0"/>
              </a:rPr>
              <a:t>Crédito + taxa x 0,038% = parcela do seguro;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21B93B4-B2A4-685D-6E09-7D9E8308B2E4}"/>
              </a:ext>
            </a:extLst>
          </p:cNvPr>
          <p:cNvSpPr/>
          <p:nvPr/>
        </p:nvSpPr>
        <p:spPr>
          <a:xfrm>
            <a:off x="6276378" y="1833028"/>
            <a:ext cx="5360097" cy="3463931"/>
          </a:xfrm>
          <a:prstGeom prst="roundRect">
            <a:avLst/>
          </a:prstGeom>
          <a:solidFill>
            <a:schemeClr val="bg2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solidFill>
                  <a:srgbClr val="C00000"/>
                </a:solidFill>
                <a:latin typeface="Axiforma "/>
              </a:rPr>
              <a:t>Saldo Devedor</a:t>
            </a:r>
            <a:br>
              <a:rPr lang="pt-BR" sz="3600" dirty="0">
                <a:solidFill>
                  <a:srgbClr val="C00000"/>
                </a:solidFill>
                <a:latin typeface="Axiforma "/>
              </a:rPr>
            </a:br>
            <a:r>
              <a:rPr lang="pt-BR" sz="1000" dirty="0">
                <a:solidFill>
                  <a:schemeClr val="tx1"/>
                </a:solidFill>
                <a:latin typeface="Axiforma Light" panose="00000400000000000000" pitchFamily="50" charset="0"/>
              </a:rPr>
              <a:t>Opção disponível somente para cotas contempladas</a:t>
            </a:r>
          </a:p>
          <a:p>
            <a:pPr algn="ctr"/>
            <a:endParaRPr lang="pt-BR" sz="2400" dirty="0">
              <a:solidFill>
                <a:schemeClr val="bg1"/>
              </a:solidFill>
              <a:latin typeface="Axiforma "/>
            </a:endParaRPr>
          </a:p>
          <a:p>
            <a:pPr algn="ctr"/>
            <a:r>
              <a:rPr lang="pt-BR" dirty="0">
                <a:solidFill>
                  <a:schemeClr val="tx1"/>
                </a:solidFill>
                <a:latin typeface="Axiforma Light" panose="00000400000000000000" pitchFamily="50" charset="0"/>
              </a:rPr>
              <a:t>“A cobertura será o </a:t>
            </a:r>
            <a:r>
              <a:rPr lang="pt-BR" b="1" dirty="0">
                <a:solidFill>
                  <a:schemeClr val="tx1"/>
                </a:solidFill>
                <a:latin typeface="Axiforma "/>
              </a:rPr>
              <a:t>saldo devedor</a:t>
            </a:r>
            <a:r>
              <a:rPr lang="pt-BR" dirty="0">
                <a:solidFill>
                  <a:schemeClr val="tx1"/>
                </a:solidFill>
                <a:latin typeface="Axiforma "/>
              </a:rPr>
              <a:t> </a:t>
            </a:r>
            <a:r>
              <a:rPr lang="pt-BR" dirty="0">
                <a:solidFill>
                  <a:schemeClr val="tx1"/>
                </a:solidFill>
                <a:latin typeface="Axiforma Light" panose="00000400000000000000" pitchFamily="50" charset="0"/>
              </a:rPr>
              <a:t>existente na data do sinistro, </a:t>
            </a:r>
            <a:r>
              <a:rPr lang="pt-BR" dirty="0">
                <a:solidFill>
                  <a:schemeClr val="tx1"/>
                </a:solidFill>
                <a:latin typeface="Axiforma "/>
              </a:rPr>
              <a:t>não há indicação de beneficiário</a:t>
            </a:r>
            <a:r>
              <a:rPr lang="pt-BR" dirty="0">
                <a:solidFill>
                  <a:schemeClr val="tx1"/>
                </a:solidFill>
                <a:latin typeface="Axiforma Light" panose="00000400000000000000" pitchFamily="50" charset="0"/>
              </a:rPr>
              <a:t>, pois não há saldo remanescente .”</a:t>
            </a:r>
          </a:p>
          <a:p>
            <a:pPr algn="ctr"/>
            <a:endParaRPr lang="pt-BR" dirty="0">
              <a:solidFill>
                <a:schemeClr val="tx1"/>
              </a:solidFill>
              <a:latin typeface="Axiforma Light" panose="00000400000000000000" pitchFamily="50" charset="0"/>
            </a:endParaRPr>
          </a:p>
          <a:p>
            <a:pPr algn="ctr"/>
            <a:r>
              <a:rPr lang="pt-BR" sz="1400" dirty="0">
                <a:solidFill>
                  <a:schemeClr val="tx1"/>
                </a:solidFill>
                <a:latin typeface="Axiforma Light" panose="00000400000000000000" pitchFamily="50" charset="0"/>
              </a:rPr>
              <a:t>Saldo Devedor x 0,038% = parcela do seguro;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E113120-09E9-1C1D-A296-D348A1B6A569}"/>
              </a:ext>
            </a:extLst>
          </p:cNvPr>
          <p:cNvSpPr txBox="1"/>
          <p:nvPr/>
        </p:nvSpPr>
        <p:spPr>
          <a:xfrm>
            <a:off x="555520" y="5489919"/>
            <a:ext cx="11080955" cy="1021556"/>
          </a:xfrm>
          <a:prstGeom prst="roundRect">
            <a:avLst/>
          </a:prstGeom>
          <a:solidFill>
            <a:srgbClr val="C00000">
              <a:alpha val="80000"/>
            </a:srgbClr>
          </a:solidFill>
          <a:effectLst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Axiforma Light" panose="00000400000000000000" pitchFamily="50" charset="0"/>
              </a:rPr>
              <a:t>Morte Natural;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Axiforma Light" panose="00000400000000000000" pitchFamily="50" charset="0"/>
              </a:rPr>
              <a:t>Morte Acidental;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Axiforma Light" panose="00000400000000000000" pitchFamily="50" charset="0"/>
              </a:rPr>
              <a:t>Invalidez Total Permanente por Acidente.</a:t>
            </a:r>
          </a:p>
        </p:txBody>
      </p:sp>
    </p:spTree>
    <p:extLst>
      <p:ext uri="{BB962C8B-B14F-4D97-AF65-F5344CB8AC3E}">
        <p14:creationId xmlns:p14="http://schemas.microsoft.com/office/powerpoint/2010/main" val="149630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BE02A976-9735-5B6C-C1FB-C71DFDF204F1}"/>
              </a:ext>
            </a:extLst>
          </p:cNvPr>
          <p:cNvSpPr/>
          <p:nvPr/>
        </p:nvSpPr>
        <p:spPr>
          <a:xfrm>
            <a:off x="0" y="7632"/>
            <a:ext cx="12192000" cy="6850368"/>
          </a:xfrm>
          <a:custGeom>
            <a:avLst/>
            <a:gdLst/>
            <a:ahLst/>
            <a:cxnLst/>
            <a:rect l="l" t="t" r="r" b="b"/>
            <a:pathLst>
              <a:path w="18288000" h="10271736">
                <a:moveTo>
                  <a:pt x="0" y="0"/>
                </a:moveTo>
                <a:lnTo>
                  <a:pt x="18288000" y="0"/>
                </a:lnTo>
                <a:lnTo>
                  <a:pt x="18288000" y="10271736"/>
                </a:lnTo>
                <a:lnTo>
                  <a:pt x="0" y="10271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dirty="0">
              <a:latin typeface="Axiforma Book" panose="00000400000000000000" pitchFamily="50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E1FC302-3901-41D6-8E56-4AFA39454B64}"/>
              </a:ext>
            </a:extLst>
          </p:cNvPr>
          <p:cNvSpPr txBox="1"/>
          <p:nvPr/>
        </p:nvSpPr>
        <p:spPr>
          <a:xfrm>
            <a:off x="744758" y="260845"/>
            <a:ext cx="10859410" cy="1362075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3800" dirty="0">
                <a:solidFill>
                  <a:srgbClr val="C00000"/>
                </a:solidFill>
                <a:effectLst/>
                <a:latin typeface="Axiforma "/>
              </a:rPr>
              <a:t>Categoria </a:t>
            </a:r>
          </a:p>
          <a:p>
            <a:pPr algn="ctr"/>
            <a:r>
              <a:rPr lang="pt-BR" dirty="0">
                <a:effectLst/>
                <a:latin typeface="Axiforma Light" panose="00000400000000000000" pitchFamily="50" charset="0"/>
              </a:rPr>
              <a:t>“Na hipótese de sinistro a Seguradora quita o saldo devedor para a Ademicon e o saldo remanescente é devolvido ao beneficiário indicado ou herdeiro legal do consorciado.”</a:t>
            </a:r>
          </a:p>
        </p:txBody>
      </p:sp>
      <p:pic>
        <p:nvPicPr>
          <p:cNvPr id="12" name="Imagem 11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F89815EF-A3F3-E73C-B5C9-08C047516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143" y="2714261"/>
            <a:ext cx="3781817" cy="2247684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1A6080B3-96C7-DF2E-32E6-943C57E27E9C}"/>
              </a:ext>
            </a:extLst>
          </p:cNvPr>
          <p:cNvSpPr txBox="1"/>
          <p:nvPr/>
        </p:nvSpPr>
        <p:spPr>
          <a:xfrm>
            <a:off x="7388906" y="5265348"/>
            <a:ext cx="4386027" cy="1298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1400" dirty="0">
                <a:solidFill>
                  <a:srgbClr val="C00000"/>
                </a:solidFill>
                <a:latin typeface="Axiforma "/>
              </a:rPr>
              <a:t>Cobertura: R$372.000,00</a:t>
            </a:r>
          </a:p>
          <a:p>
            <a:pPr marL="171450" indent="-171450" algn="r">
              <a:lnSpc>
                <a:spcPct val="150000"/>
              </a:lnSpc>
              <a:buFontTx/>
              <a:buChar char="-"/>
            </a:pPr>
            <a:r>
              <a:rPr lang="pt-BR" sz="1400" dirty="0">
                <a:latin typeface="Axiforma "/>
              </a:rPr>
              <a:t>Quitação do SD: R$364.935,64</a:t>
            </a:r>
          </a:p>
          <a:p>
            <a:pPr algn="r">
              <a:lnSpc>
                <a:spcPct val="150000"/>
              </a:lnSpc>
            </a:pPr>
            <a:r>
              <a:rPr lang="pt-BR" sz="1200" dirty="0">
                <a:latin typeface="Axiforma "/>
              </a:rPr>
              <a:t>___________________________________</a:t>
            </a:r>
          </a:p>
          <a:p>
            <a:pPr algn="r">
              <a:lnSpc>
                <a:spcPct val="150000"/>
              </a:lnSpc>
            </a:pPr>
            <a:r>
              <a:rPr lang="pt-BR" sz="1400" dirty="0">
                <a:solidFill>
                  <a:schemeClr val="bg1"/>
                </a:solidFill>
                <a:highlight>
                  <a:srgbClr val="9A0000"/>
                </a:highlight>
                <a:latin typeface="Axiforma Light" panose="00000400000000000000" pitchFamily="50" charset="0"/>
              </a:rPr>
              <a:t>Saldo Remanescente: R$7.064,36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8B04D1B3-F7A5-9CEF-BA75-78E4C65FCCA4}"/>
              </a:ext>
            </a:extLst>
          </p:cNvPr>
          <p:cNvGrpSpPr>
            <a:grpSpLocks/>
          </p:cNvGrpSpPr>
          <p:nvPr/>
        </p:nvGrpSpPr>
        <p:grpSpPr>
          <a:xfrm>
            <a:off x="744758" y="2082732"/>
            <a:ext cx="5885555" cy="3869849"/>
            <a:chOff x="744758" y="2082732"/>
            <a:chExt cx="5885555" cy="3869849"/>
          </a:xfrm>
        </p:grpSpPr>
        <p:pic>
          <p:nvPicPr>
            <p:cNvPr id="6" name="Imagem 5" descr="Interface gráfica do usuário&#10;&#10;Descrição gerada automaticamente com confiança média">
              <a:extLst>
                <a:ext uri="{FF2B5EF4-FFF2-40B4-BE49-F238E27FC236}">
                  <a16:creationId xmlns:a16="http://schemas.microsoft.com/office/drawing/2014/main" id="{B9AFFAD8-4027-398A-E2FA-99E7F4915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758" y="2082732"/>
              <a:ext cx="5885555" cy="3869849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67C7FA07-2A10-0D2A-6C35-7F0842496C95}"/>
                </a:ext>
              </a:extLst>
            </p:cNvPr>
            <p:cNvSpPr>
              <a:spLocks/>
            </p:cNvSpPr>
            <p:nvPr/>
          </p:nvSpPr>
          <p:spPr>
            <a:xfrm>
              <a:off x="2227152" y="2290527"/>
              <a:ext cx="1683945" cy="10864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759075B1-91ED-A4AD-2F0F-AB511E9BC480}"/>
                </a:ext>
              </a:extLst>
            </p:cNvPr>
            <p:cNvSpPr>
              <a:spLocks/>
            </p:cNvSpPr>
            <p:nvPr/>
          </p:nvSpPr>
          <p:spPr>
            <a:xfrm>
              <a:off x="4101220" y="2344847"/>
              <a:ext cx="950614" cy="24444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1328482A-4777-4296-2EA7-BBD0D3F0C020}"/>
              </a:ext>
            </a:extLst>
          </p:cNvPr>
          <p:cNvGrpSpPr/>
          <p:nvPr/>
        </p:nvGrpSpPr>
        <p:grpSpPr>
          <a:xfrm>
            <a:off x="6392070" y="2714261"/>
            <a:ext cx="2716982" cy="946935"/>
            <a:chOff x="6235142" y="2714261"/>
            <a:chExt cx="2716982" cy="946935"/>
          </a:xfrm>
        </p:grpSpPr>
        <p:cxnSp>
          <p:nvCxnSpPr>
            <p:cNvPr id="13" name="Conector: Angulado 12">
              <a:extLst>
                <a:ext uri="{FF2B5EF4-FFF2-40B4-BE49-F238E27FC236}">
                  <a16:creationId xmlns:a16="http://schemas.microsoft.com/office/drawing/2014/main" id="{D203BB9F-1815-3CD4-814A-0F21CFAC44AF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 flipV="1">
              <a:off x="6588346" y="2714261"/>
              <a:ext cx="2363778" cy="789631"/>
            </a:xfrm>
            <a:prstGeom prst="bentConnector4">
              <a:avLst>
                <a:gd name="adj1" fmla="val 10002"/>
                <a:gd name="adj2" fmla="val 12895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14996BF0-426A-5B5A-AD75-FB21EE2A557C}"/>
                </a:ext>
              </a:extLst>
            </p:cNvPr>
            <p:cNvSpPr/>
            <p:nvPr/>
          </p:nvSpPr>
          <p:spPr>
            <a:xfrm>
              <a:off x="6235142" y="3346588"/>
              <a:ext cx="353204" cy="31460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889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BE02A976-9735-5B6C-C1FB-C71DFDF204F1}"/>
              </a:ext>
            </a:extLst>
          </p:cNvPr>
          <p:cNvSpPr/>
          <p:nvPr/>
        </p:nvSpPr>
        <p:spPr>
          <a:xfrm>
            <a:off x="0" y="7632"/>
            <a:ext cx="12192000" cy="6850368"/>
          </a:xfrm>
          <a:custGeom>
            <a:avLst/>
            <a:gdLst/>
            <a:ahLst/>
            <a:cxnLst/>
            <a:rect l="l" t="t" r="r" b="b"/>
            <a:pathLst>
              <a:path w="18288000" h="10271736">
                <a:moveTo>
                  <a:pt x="0" y="0"/>
                </a:moveTo>
                <a:lnTo>
                  <a:pt x="18288000" y="0"/>
                </a:lnTo>
                <a:lnTo>
                  <a:pt x="18288000" y="10271736"/>
                </a:lnTo>
                <a:lnTo>
                  <a:pt x="0" y="10271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dirty="0">
              <a:latin typeface="Axiforma Book" panose="00000400000000000000" pitchFamily="50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E1FC302-3901-41D6-8E56-4AFA39454B64}"/>
              </a:ext>
            </a:extLst>
          </p:cNvPr>
          <p:cNvSpPr txBox="1"/>
          <p:nvPr/>
        </p:nvSpPr>
        <p:spPr>
          <a:xfrm>
            <a:off x="744758" y="260845"/>
            <a:ext cx="10859410" cy="1362075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3800" dirty="0">
                <a:solidFill>
                  <a:srgbClr val="C00000"/>
                </a:solidFill>
                <a:effectLst/>
                <a:latin typeface="Axiforma "/>
              </a:rPr>
              <a:t>Saldo Devedor </a:t>
            </a:r>
            <a:endParaRPr lang="pt-BR" sz="800" i="1" dirty="0">
              <a:effectLst/>
              <a:latin typeface="Axiforma Light" panose="00000400000000000000" pitchFamily="50" charset="0"/>
            </a:endParaRPr>
          </a:p>
          <a:p>
            <a:pPr algn="ctr"/>
            <a:r>
              <a:rPr lang="pt-BR" dirty="0">
                <a:effectLst/>
                <a:latin typeface="Axiforma Light" panose="00000400000000000000" pitchFamily="50" charset="0"/>
              </a:rPr>
              <a:t>“A cobertura será o saldo devedor existente na data do sinistro, não há indicação de beneficiário, pois não é saldo remanescente.”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F866438-334E-D392-F9F4-7083353B56AC}"/>
              </a:ext>
            </a:extLst>
          </p:cNvPr>
          <p:cNvSpPr txBox="1"/>
          <p:nvPr/>
        </p:nvSpPr>
        <p:spPr>
          <a:xfrm>
            <a:off x="7547947" y="5131079"/>
            <a:ext cx="4386027" cy="1344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1400" dirty="0">
                <a:solidFill>
                  <a:srgbClr val="C00000"/>
                </a:solidFill>
                <a:latin typeface="Axiforma "/>
              </a:rPr>
              <a:t>Cobertura: R$67.125,02</a:t>
            </a:r>
          </a:p>
          <a:p>
            <a:pPr marL="171450" indent="-171450" algn="r">
              <a:lnSpc>
                <a:spcPct val="150000"/>
              </a:lnSpc>
              <a:buFontTx/>
              <a:buChar char="-"/>
            </a:pPr>
            <a:r>
              <a:rPr lang="pt-BR" sz="1400" dirty="0">
                <a:latin typeface="Axiforma "/>
              </a:rPr>
              <a:t>Quitação do SD: R$67.125,02</a:t>
            </a:r>
          </a:p>
          <a:p>
            <a:pPr algn="r">
              <a:lnSpc>
                <a:spcPct val="150000"/>
              </a:lnSpc>
            </a:pPr>
            <a:r>
              <a:rPr lang="pt-BR" sz="1400" dirty="0">
                <a:latin typeface="Axiforma "/>
              </a:rPr>
              <a:t>_________________________________</a:t>
            </a:r>
          </a:p>
          <a:p>
            <a:pPr algn="r">
              <a:lnSpc>
                <a:spcPct val="150000"/>
              </a:lnSpc>
            </a:pPr>
            <a:r>
              <a:rPr lang="pt-BR" sz="1400" dirty="0">
                <a:solidFill>
                  <a:schemeClr val="bg1"/>
                </a:solidFill>
                <a:highlight>
                  <a:srgbClr val="9A0000"/>
                </a:highlight>
                <a:latin typeface="Axiforma "/>
              </a:rPr>
              <a:t>Não há saldo remanescente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A52F6287-A15F-CBB0-E846-FF15EBD12F4C}"/>
              </a:ext>
            </a:extLst>
          </p:cNvPr>
          <p:cNvGrpSpPr/>
          <p:nvPr/>
        </p:nvGrpSpPr>
        <p:grpSpPr>
          <a:xfrm>
            <a:off x="744758" y="2082732"/>
            <a:ext cx="5885555" cy="3866956"/>
            <a:chOff x="744758" y="2082732"/>
            <a:chExt cx="5885555" cy="3866956"/>
          </a:xfrm>
        </p:grpSpPr>
        <p:pic>
          <p:nvPicPr>
            <p:cNvPr id="9" name="Imagem 8" descr="Interface gráfica do usuário&#10;&#10;Descrição gerada automaticamente">
              <a:extLst>
                <a:ext uri="{FF2B5EF4-FFF2-40B4-BE49-F238E27FC236}">
                  <a16:creationId xmlns:a16="http://schemas.microsoft.com/office/drawing/2014/main" id="{9FE8D513-460A-D6AC-BB27-D4EBAB43B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758" y="2082732"/>
              <a:ext cx="5885555" cy="3866956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3FDEF743-7B9F-E10E-282E-737613598BA4}"/>
                </a:ext>
              </a:extLst>
            </p:cNvPr>
            <p:cNvSpPr/>
            <p:nvPr/>
          </p:nvSpPr>
          <p:spPr>
            <a:xfrm>
              <a:off x="2218099" y="2281473"/>
              <a:ext cx="805758" cy="135802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3DF8E867-F968-CD25-963B-6FEDFBA61BBA}"/>
                </a:ext>
              </a:extLst>
            </p:cNvPr>
            <p:cNvSpPr/>
            <p:nvPr/>
          </p:nvSpPr>
          <p:spPr>
            <a:xfrm>
              <a:off x="4128379" y="2417275"/>
              <a:ext cx="905347" cy="167489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30386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BE02A976-9735-5B6C-C1FB-C71DFDF204F1}"/>
              </a:ext>
            </a:extLst>
          </p:cNvPr>
          <p:cNvSpPr/>
          <p:nvPr/>
        </p:nvSpPr>
        <p:spPr>
          <a:xfrm>
            <a:off x="0" y="7632"/>
            <a:ext cx="12192000" cy="6850368"/>
          </a:xfrm>
          <a:custGeom>
            <a:avLst/>
            <a:gdLst/>
            <a:ahLst/>
            <a:cxnLst/>
            <a:rect l="l" t="t" r="r" b="b"/>
            <a:pathLst>
              <a:path w="18288000" h="10271736">
                <a:moveTo>
                  <a:pt x="0" y="0"/>
                </a:moveTo>
                <a:lnTo>
                  <a:pt x="18288000" y="0"/>
                </a:lnTo>
                <a:lnTo>
                  <a:pt x="18288000" y="10271736"/>
                </a:lnTo>
                <a:lnTo>
                  <a:pt x="0" y="10271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dirty="0">
              <a:latin typeface="Axiforma Book" panose="00000400000000000000" pitchFamily="50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E1FC302-3901-41D6-8E56-4AFA39454B64}"/>
              </a:ext>
            </a:extLst>
          </p:cNvPr>
          <p:cNvSpPr txBox="1"/>
          <p:nvPr/>
        </p:nvSpPr>
        <p:spPr>
          <a:xfrm>
            <a:off x="744758" y="260845"/>
            <a:ext cx="10859410" cy="749141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3800" dirty="0">
                <a:effectLst/>
                <a:latin typeface="Axiforma "/>
              </a:rPr>
              <a:t>Exemplo</a:t>
            </a:r>
            <a:endParaRPr lang="pt-BR" sz="800" i="1" dirty="0">
              <a:effectLst/>
              <a:latin typeface="Axiforma Light" panose="00000400000000000000" pitchFamily="50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69A1268-F53C-5C1B-94C3-D2EC5312F27F}"/>
              </a:ext>
            </a:extLst>
          </p:cNvPr>
          <p:cNvSpPr txBox="1"/>
          <p:nvPr/>
        </p:nvSpPr>
        <p:spPr>
          <a:xfrm>
            <a:off x="7547947" y="5131079"/>
            <a:ext cx="4386027" cy="1552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1400" dirty="0">
                <a:solidFill>
                  <a:srgbClr val="C00000"/>
                </a:solidFill>
                <a:latin typeface="Axiforma "/>
              </a:rPr>
              <a:t>Cobertura: R$441.130,78</a:t>
            </a:r>
          </a:p>
          <a:p>
            <a:pPr algn="r">
              <a:lnSpc>
                <a:spcPct val="150000"/>
              </a:lnSpc>
            </a:pPr>
            <a:r>
              <a:rPr lang="pt-BR" sz="900" dirty="0">
                <a:latin typeface="Axiforma "/>
              </a:rPr>
              <a:t>Crédito + Taxa Adm.</a:t>
            </a:r>
          </a:p>
          <a:p>
            <a:pPr marL="171450" indent="-171450" algn="r">
              <a:lnSpc>
                <a:spcPct val="150000"/>
              </a:lnSpc>
              <a:buFontTx/>
              <a:buChar char="-"/>
            </a:pPr>
            <a:r>
              <a:rPr lang="pt-BR" sz="1400" dirty="0">
                <a:latin typeface="Axiforma "/>
              </a:rPr>
              <a:t>Quitação do SD: R$67.125,02</a:t>
            </a:r>
          </a:p>
          <a:p>
            <a:pPr algn="r">
              <a:lnSpc>
                <a:spcPct val="150000"/>
              </a:lnSpc>
            </a:pPr>
            <a:r>
              <a:rPr lang="pt-BR" sz="1400" dirty="0">
                <a:latin typeface="Axiforma "/>
              </a:rPr>
              <a:t>_________________________________</a:t>
            </a:r>
          </a:p>
          <a:p>
            <a:pPr algn="r">
              <a:lnSpc>
                <a:spcPct val="150000"/>
              </a:lnSpc>
            </a:pPr>
            <a:r>
              <a:rPr lang="pt-BR" sz="1400" dirty="0">
                <a:solidFill>
                  <a:schemeClr val="bg1"/>
                </a:solidFill>
                <a:highlight>
                  <a:srgbClr val="9A0000"/>
                </a:highlight>
                <a:latin typeface="Axiforma "/>
              </a:rPr>
              <a:t>Saldo Remanescente R$374.005,76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F0E7DCD-0F73-7AB3-81F8-6905EECBCB05}"/>
              </a:ext>
            </a:extLst>
          </p:cNvPr>
          <p:cNvSpPr txBox="1"/>
          <p:nvPr/>
        </p:nvSpPr>
        <p:spPr>
          <a:xfrm rot="20516576">
            <a:off x="7487885" y="5865059"/>
            <a:ext cx="1098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C00000"/>
                </a:solidFill>
                <a:latin typeface="Dreaming Outloud Script Pro" panose="020F0502020204030204" pitchFamily="66" charset="0"/>
                <a:cs typeface="Dreaming Outloud Script Pro" panose="020F0502020204030204" pitchFamily="66" charset="0"/>
              </a:rPr>
              <a:t>Ganho real na operação</a:t>
            </a:r>
          </a:p>
        </p:txBody>
      </p:sp>
      <p:pic>
        <p:nvPicPr>
          <p:cNvPr id="6" name="Gráfico 5" descr="Voltar estrutura de tópicos">
            <a:extLst>
              <a:ext uri="{FF2B5EF4-FFF2-40B4-BE49-F238E27FC236}">
                <a16:creationId xmlns:a16="http://schemas.microsoft.com/office/drawing/2014/main" id="{6D733CA6-D78E-257C-D72D-9C667A08D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208809">
            <a:off x="8099487" y="6239137"/>
            <a:ext cx="492968" cy="49296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85FD76C-AF09-BD5D-3C42-53FB16D2086F}"/>
              </a:ext>
            </a:extLst>
          </p:cNvPr>
          <p:cNvSpPr txBox="1"/>
          <p:nvPr/>
        </p:nvSpPr>
        <p:spPr>
          <a:xfrm>
            <a:off x="744758" y="1345399"/>
            <a:ext cx="5885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xiforma Light" panose="00000400000000000000" pitchFamily="50" charset="0"/>
              </a:rPr>
              <a:t>Se esse mesmo cliente optasse pela contratação da cobertura sobre </a:t>
            </a:r>
            <a:r>
              <a:rPr lang="pt-BR" dirty="0">
                <a:solidFill>
                  <a:srgbClr val="C00000"/>
                </a:solidFill>
                <a:latin typeface="Axiforma Black" panose="00000900000000000000" pitchFamily="50" charset="0"/>
              </a:rPr>
              <a:t>CATEGORIA:</a:t>
            </a:r>
            <a:r>
              <a:rPr lang="pt-BR" dirty="0">
                <a:latin typeface="Axiforma Light" panose="00000400000000000000" pitchFamily="50" charset="0"/>
              </a:rPr>
              <a:t> </a:t>
            </a:r>
            <a:endParaRPr lang="pt-BR" dirty="0"/>
          </a:p>
        </p:txBody>
      </p:sp>
      <p:pic>
        <p:nvPicPr>
          <p:cNvPr id="8" name="Imagem 7" descr="Interface gráfica do usuário&#10;&#10;Descrição gerada automaticamente">
            <a:extLst>
              <a:ext uri="{FF2B5EF4-FFF2-40B4-BE49-F238E27FC236}">
                <a16:creationId xmlns:a16="http://schemas.microsoft.com/office/drawing/2014/main" id="{AB6A13D5-2A74-2020-46F0-3173A2849A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58" y="2082732"/>
            <a:ext cx="5885555" cy="3866956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F94593AF-5BE4-1A21-C153-FBA8F4D311AA}"/>
              </a:ext>
            </a:extLst>
          </p:cNvPr>
          <p:cNvSpPr/>
          <p:nvPr/>
        </p:nvSpPr>
        <p:spPr>
          <a:xfrm>
            <a:off x="2218099" y="2281473"/>
            <a:ext cx="805758" cy="135802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10AEF56-A3C9-25B2-E506-98C5AA90E35C}"/>
              </a:ext>
            </a:extLst>
          </p:cNvPr>
          <p:cNvSpPr/>
          <p:nvPr/>
        </p:nvSpPr>
        <p:spPr>
          <a:xfrm>
            <a:off x="4128379" y="2417275"/>
            <a:ext cx="905347" cy="16748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587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3331E7BC-18F5-7DFF-498B-869837FC610F}"/>
              </a:ext>
            </a:extLst>
          </p:cNvPr>
          <p:cNvSpPr/>
          <p:nvPr/>
        </p:nvSpPr>
        <p:spPr>
          <a:xfrm>
            <a:off x="0" y="7632"/>
            <a:ext cx="12192000" cy="6850368"/>
          </a:xfrm>
          <a:custGeom>
            <a:avLst/>
            <a:gdLst/>
            <a:ahLst/>
            <a:cxnLst/>
            <a:rect l="l" t="t" r="r" b="b"/>
            <a:pathLst>
              <a:path w="18288000" h="10271736">
                <a:moveTo>
                  <a:pt x="0" y="0"/>
                </a:moveTo>
                <a:lnTo>
                  <a:pt x="18288000" y="0"/>
                </a:lnTo>
                <a:lnTo>
                  <a:pt x="18288000" y="10271736"/>
                </a:lnTo>
                <a:lnTo>
                  <a:pt x="0" y="10271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A11B00A9-AA95-39C3-BEED-2FC242E7D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8" y="5635689"/>
            <a:ext cx="2352183" cy="81778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4FDDEE5-F96D-19E3-A464-8B5D702CA211}"/>
              </a:ext>
            </a:extLst>
          </p:cNvPr>
          <p:cNvSpPr txBox="1"/>
          <p:nvPr/>
        </p:nvSpPr>
        <p:spPr>
          <a:xfrm>
            <a:off x="712389" y="4631407"/>
            <a:ext cx="6947736" cy="819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chemeClr val="bg1"/>
                </a:solidFill>
                <a:latin typeface="Axiforma Book" panose="00000400000000000000" pitchFamily="50" charset="0"/>
              </a:rPr>
              <a:t>Seguro para Pessoa Jurídica</a:t>
            </a:r>
          </a:p>
        </p:txBody>
      </p:sp>
    </p:spTree>
    <p:extLst>
      <p:ext uri="{BB962C8B-B14F-4D97-AF65-F5344CB8AC3E}">
        <p14:creationId xmlns:p14="http://schemas.microsoft.com/office/powerpoint/2010/main" val="10619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7964E1B9-200F-10B1-98B4-DC44E875CFEE}"/>
              </a:ext>
            </a:extLst>
          </p:cNvPr>
          <p:cNvSpPr>
            <a:spLocks/>
          </p:cNvSpPr>
          <p:nvPr/>
        </p:nvSpPr>
        <p:spPr>
          <a:xfrm>
            <a:off x="0" y="7632"/>
            <a:ext cx="12192000" cy="6850368"/>
          </a:xfrm>
          <a:custGeom>
            <a:avLst/>
            <a:gdLst/>
            <a:ahLst/>
            <a:cxnLst/>
            <a:rect l="l" t="t" r="r" b="b"/>
            <a:pathLst>
              <a:path w="18288000" h="10271736">
                <a:moveTo>
                  <a:pt x="0" y="0"/>
                </a:moveTo>
                <a:lnTo>
                  <a:pt x="18288000" y="0"/>
                </a:lnTo>
                <a:lnTo>
                  <a:pt x="18288000" y="10271736"/>
                </a:lnTo>
                <a:lnTo>
                  <a:pt x="0" y="10271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dirty="0">
              <a:latin typeface="Axiforma Light" panose="00000400000000000000" pitchFamily="50" charset="0"/>
            </a:endParaRP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A29AEF74-9399-BA56-9084-D46269FFC906}"/>
              </a:ext>
            </a:extLst>
          </p:cNvPr>
          <p:cNvGrpSpPr/>
          <p:nvPr/>
        </p:nvGrpSpPr>
        <p:grpSpPr>
          <a:xfrm>
            <a:off x="6831215" y="724664"/>
            <a:ext cx="5225002" cy="2980569"/>
            <a:chOff x="6683273" y="3498037"/>
            <a:chExt cx="5225002" cy="2657458"/>
          </a:xfrm>
        </p:grpSpPr>
        <p:pic>
          <p:nvPicPr>
            <p:cNvPr id="22" name="Imagem 21" descr="Tabela&#10;&#10;Descrição gerada automaticamente">
              <a:extLst>
                <a:ext uri="{FF2B5EF4-FFF2-40B4-BE49-F238E27FC236}">
                  <a16:creationId xmlns:a16="http://schemas.microsoft.com/office/drawing/2014/main" id="{B4138F1A-3368-582C-2198-31BF03EF9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169" y="3498037"/>
              <a:ext cx="4509106" cy="2657458"/>
            </a:xfrm>
            <a:prstGeom prst="rect">
              <a:avLst/>
            </a:prstGeom>
          </p:spPr>
        </p:pic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CD9C0FA4-2CCB-4DB2-3831-A35900B9C9CE}"/>
                </a:ext>
              </a:extLst>
            </p:cNvPr>
            <p:cNvSpPr/>
            <p:nvPr/>
          </p:nvSpPr>
          <p:spPr>
            <a:xfrm>
              <a:off x="6683273" y="5451080"/>
              <a:ext cx="333375" cy="304800"/>
            </a:xfrm>
            <a:prstGeom prst="ellipse">
              <a:avLst/>
            </a:prstGeom>
            <a:noFill/>
            <a:ln w="28575">
              <a:solidFill>
                <a:srgbClr val="FEB0F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5" name="Conector: Angulado 24">
              <a:extLst>
                <a:ext uri="{FF2B5EF4-FFF2-40B4-BE49-F238E27FC236}">
                  <a16:creationId xmlns:a16="http://schemas.microsoft.com/office/drawing/2014/main" id="{BC1DD363-CBF5-83E8-520F-CFEBEB95AA23}"/>
                </a:ext>
              </a:extLst>
            </p:cNvPr>
            <p:cNvCxnSpPr>
              <a:cxnSpLocks/>
              <a:endCxn id="22" idx="2"/>
            </p:cNvCxnSpPr>
            <p:nvPr/>
          </p:nvCxnSpPr>
          <p:spPr>
            <a:xfrm>
              <a:off x="7053262" y="5603480"/>
              <a:ext cx="2600460" cy="552015"/>
            </a:xfrm>
            <a:prstGeom prst="bentConnector4">
              <a:avLst>
                <a:gd name="adj1" fmla="val 6651"/>
                <a:gd name="adj2" fmla="val 136923"/>
              </a:avLst>
            </a:prstGeom>
            <a:ln w="28575">
              <a:solidFill>
                <a:srgbClr val="FEB0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3440250D-F4F0-B17A-4A8F-8A201CA51963}"/>
              </a:ext>
            </a:extLst>
          </p:cNvPr>
          <p:cNvSpPr txBox="1"/>
          <p:nvPr/>
        </p:nvSpPr>
        <p:spPr>
          <a:xfrm>
            <a:off x="663918" y="454935"/>
            <a:ext cx="519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2">
                    <a:lumMod val="10000"/>
                  </a:schemeClr>
                </a:solidFill>
                <a:latin typeface="Axiforma "/>
              </a:rPr>
              <a:t>Indenização – Pessoa Jurídica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37AC24DD-6300-0BF5-4820-E4A800D71487}"/>
              </a:ext>
            </a:extLst>
          </p:cNvPr>
          <p:cNvSpPr txBox="1"/>
          <p:nvPr/>
        </p:nvSpPr>
        <p:spPr>
          <a:xfrm>
            <a:off x="8324738" y="5275276"/>
            <a:ext cx="3368539" cy="69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400" dirty="0">
                <a:solidFill>
                  <a:srgbClr val="C00000"/>
                </a:solidFill>
                <a:latin typeface="Axiforma "/>
              </a:rPr>
              <a:t>Cobertura Total: R$282.414,05</a:t>
            </a:r>
          </a:p>
          <a:p>
            <a:pPr algn="ctr">
              <a:lnSpc>
                <a:spcPct val="150000"/>
              </a:lnSpc>
            </a:pPr>
            <a:r>
              <a:rPr lang="pt-BR" sz="1400" dirty="0">
                <a:latin typeface="Axiforma "/>
              </a:rPr>
              <a:t>Saldo Devedor Atual: R$238.706,32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5CD1983D-3BE4-3BB9-9F47-5E9F70A2E7A8}"/>
              </a:ext>
            </a:extLst>
          </p:cNvPr>
          <p:cNvSpPr txBox="1"/>
          <p:nvPr/>
        </p:nvSpPr>
        <p:spPr>
          <a:xfrm>
            <a:off x="8077194" y="4628945"/>
            <a:ext cx="3863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Axiforma Light" panose="00000400000000000000" pitchFamily="50" charset="0"/>
              </a:rPr>
              <a:t>“Para </a:t>
            </a:r>
            <a:r>
              <a:rPr lang="pt-BR" sz="1200" dirty="0">
                <a:latin typeface="Axiforma "/>
              </a:rPr>
              <a:t>Pessoa Jurídica</a:t>
            </a:r>
            <a:r>
              <a:rPr lang="pt-BR" sz="1200" dirty="0">
                <a:latin typeface="Axiforma Light" panose="00000400000000000000" pitchFamily="50" charset="0"/>
              </a:rPr>
              <a:t>, em uma situação de sinistro a indenização ocorrerá de acordo com a % de cada sócio no contrato social da empresa”</a:t>
            </a:r>
          </a:p>
        </p:txBody>
      </p:sp>
      <p:pic>
        <p:nvPicPr>
          <p:cNvPr id="33" name="Gráfico 32" descr="Seta: curva ligeira com preenchimento sólido">
            <a:extLst>
              <a:ext uri="{FF2B5EF4-FFF2-40B4-BE49-F238E27FC236}">
                <a16:creationId xmlns:a16="http://schemas.microsoft.com/office/drawing/2014/main" id="{F97F575D-361D-ECC4-06BD-4295CEFB08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51808" y="5835246"/>
            <a:ext cx="914400" cy="914400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E2E41379-A77C-F318-59C0-72438EA1E65C}"/>
              </a:ext>
            </a:extLst>
          </p:cNvPr>
          <p:cNvGrpSpPr/>
          <p:nvPr/>
        </p:nvGrpSpPr>
        <p:grpSpPr>
          <a:xfrm>
            <a:off x="748443" y="1400191"/>
            <a:ext cx="6367001" cy="4648183"/>
            <a:chOff x="748443" y="1400191"/>
            <a:chExt cx="6367001" cy="4648183"/>
          </a:xfrm>
        </p:grpSpPr>
        <p:pic>
          <p:nvPicPr>
            <p:cNvPr id="7" name="Imagem 6" descr="Uma imagem contendo Tabela&#10;&#10;Descrição gerada automaticamente">
              <a:extLst>
                <a:ext uri="{FF2B5EF4-FFF2-40B4-BE49-F238E27FC236}">
                  <a16:creationId xmlns:a16="http://schemas.microsoft.com/office/drawing/2014/main" id="{EF99EC7E-2039-8E0A-8FAB-24ADBABE9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443" y="1400191"/>
              <a:ext cx="6367001" cy="4648183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3551FA96-7C4C-ACA6-88BF-DD672CC969B0}"/>
                </a:ext>
              </a:extLst>
            </p:cNvPr>
            <p:cNvSpPr/>
            <p:nvPr/>
          </p:nvSpPr>
          <p:spPr>
            <a:xfrm>
              <a:off x="4406450" y="1765424"/>
              <a:ext cx="1321806" cy="199177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05918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7964E1B9-200F-10B1-98B4-DC44E875CFEE}"/>
              </a:ext>
            </a:extLst>
          </p:cNvPr>
          <p:cNvSpPr>
            <a:spLocks/>
          </p:cNvSpPr>
          <p:nvPr/>
        </p:nvSpPr>
        <p:spPr>
          <a:xfrm>
            <a:off x="0" y="7632"/>
            <a:ext cx="12192000" cy="6850368"/>
          </a:xfrm>
          <a:custGeom>
            <a:avLst/>
            <a:gdLst/>
            <a:ahLst/>
            <a:cxnLst/>
            <a:rect l="l" t="t" r="r" b="b"/>
            <a:pathLst>
              <a:path w="18288000" h="10271736">
                <a:moveTo>
                  <a:pt x="0" y="0"/>
                </a:moveTo>
                <a:lnTo>
                  <a:pt x="18288000" y="0"/>
                </a:lnTo>
                <a:lnTo>
                  <a:pt x="18288000" y="10271736"/>
                </a:lnTo>
                <a:lnTo>
                  <a:pt x="0" y="10271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dirty="0">
              <a:latin typeface="Axiforma Light" panose="00000400000000000000" pitchFamily="50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12453474-422D-4B71-8519-079F4465D71A}"/>
              </a:ext>
            </a:extLst>
          </p:cNvPr>
          <p:cNvSpPr txBox="1"/>
          <p:nvPr/>
        </p:nvSpPr>
        <p:spPr>
          <a:xfrm>
            <a:off x="1510419" y="419650"/>
            <a:ext cx="9171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Axiforma Light" panose="00000400000000000000" pitchFamily="50" charset="0"/>
              </a:rPr>
              <a:t>“Para </a:t>
            </a:r>
            <a:r>
              <a:rPr lang="pt-BR" dirty="0">
                <a:latin typeface="Axiforma "/>
              </a:rPr>
              <a:t>Pessoa Jurídica</a:t>
            </a:r>
            <a:r>
              <a:rPr lang="pt-BR" dirty="0">
                <a:latin typeface="Axiforma Light" panose="00000400000000000000" pitchFamily="50" charset="0"/>
              </a:rPr>
              <a:t>, em uma situação de sinistro a indenização ocorrerá de acordo com a % de cada sócio no contrato social da empresa”</a:t>
            </a:r>
          </a:p>
        </p:txBody>
      </p:sp>
      <p:graphicFrame>
        <p:nvGraphicFramePr>
          <p:cNvPr id="26" name="Tabela 54">
            <a:extLst>
              <a:ext uri="{FF2B5EF4-FFF2-40B4-BE49-F238E27FC236}">
                <a16:creationId xmlns:a16="http://schemas.microsoft.com/office/drawing/2014/main" id="{5A6B8A86-2EDB-A72A-93D8-C2CBD1ABE423}"/>
              </a:ext>
            </a:extLst>
          </p:cNvPr>
          <p:cNvGraphicFramePr>
            <a:graphicFrameLocks noGrp="1"/>
          </p:cNvGraphicFramePr>
          <p:nvPr/>
        </p:nvGraphicFramePr>
        <p:xfrm>
          <a:off x="1647825" y="5143026"/>
          <a:ext cx="8682928" cy="1107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699133">
                  <a:extLst>
                    <a:ext uri="{9D8B030D-6E8A-4147-A177-3AD203B41FA5}">
                      <a16:colId xmlns:a16="http://schemas.microsoft.com/office/drawing/2014/main" val="1731594978"/>
                    </a:ext>
                  </a:extLst>
                </a:gridCol>
                <a:gridCol w="1983795">
                  <a:extLst>
                    <a:ext uri="{9D8B030D-6E8A-4147-A177-3AD203B41FA5}">
                      <a16:colId xmlns:a16="http://schemas.microsoft.com/office/drawing/2014/main" val="1862663435"/>
                    </a:ext>
                  </a:extLst>
                </a:gridCol>
              </a:tblGrid>
              <a:tr h="188102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rgbClr val="C00000"/>
                          </a:solidFill>
                          <a:latin typeface="Axiforma "/>
                        </a:rPr>
                        <a:t>Total a ser indenizado pela Seguradora Previsul</a:t>
                      </a:r>
                      <a:endParaRPr lang="pt-BR" sz="1800" dirty="0">
                        <a:solidFill>
                          <a:srgbClr val="C00000"/>
                        </a:solidFill>
                        <a:latin typeface="Axiforma 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>
                          <a:solidFill>
                            <a:srgbClr val="C00000"/>
                          </a:solidFill>
                          <a:latin typeface="Axiforma "/>
                        </a:rPr>
                        <a:t>R$144.031,16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664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xiforma Light" panose="00000400000000000000" pitchFamily="50" charset="0"/>
                        </a:rPr>
                        <a:t>Valor pago a Ademicon para pagamento do saldo devedor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xiforma Light" panose="00000400000000000000" pitchFamily="50" charset="0"/>
                        </a:rPr>
                        <a:t>R$121.740,22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997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latin typeface="Axiforma Light" panose="00000400000000000000" pitchFamily="50" charset="0"/>
                        </a:rPr>
                        <a:t>Saldo remanescente devolvido ao beneficiário – Pessoa Jurídica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rgbClr val="C00000"/>
                          </a:solidFill>
                          <a:latin typeface="Axiforma "/>
                        </a:rPr>
                        <a:t>R$22.290,94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097895"/>
                  </a:ext>
                </a:extLst>
              </a:tr>
            </a:tbl>
          </a:graphicData>
        </a:graphic>
      </p:graphicFrame>
      <p:graphicFrame>
        <p:nvGraphicFramePr>
          <p:cNvPr id="27" name="Tabela 3">
            <a:extLst>
              <a:ext uri="{FF2B5EF4-FFF2-40B4-BE49-F238E27FC236}">
                <a16:creationId xmlns:a16="http://schemas.microsoft.com/office/drawing/2014/main" id="{020E92E1-069C-F188-2F00-CEED654B88EA}"/>
              </a:ext>
            </a:extLst>
          </p:cNvPr>
          <p:cNvGraphicFramePr>
            <a:graphicFrameLocks noGrp="1"/>
          </p:cNvGraphicFramePr>
          <p:nvPr/>
        </p:nvGraphicFramePr>
        <p:xfrm>
          <a:off x="6671216" y="3361982"/>
          <a:ext cx="4587334" cy="944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13040">
                  <a:extLst>
                    <a:ext uri="{9D8B030D-6E8A-4147-A177-3AD203B41FA5}">
                      <a16:colId xmlns:a16="http://schemas.microsoft.com/office/drawing/2014/main" val="1058042341"/>
                    </a:ext>
                  </a:extLst>
                </a:gridCol>
                <a:gridCol w="2274294">
                  <a:extLst>
                    <a:ext uri="{9D8B030D-6E8A-4147-A177-3AD203B41FA5}">
                      <a16:colId xmlns:a16="http://schemas.microsoft.com/office/drawing/2014/main" val="1447471008"/>
                    </a:ext>
                  </a:extLst>
                </a:gridCol>
              </a:tblGrid>
              <a:tr h="279454"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chemeClr val="tx1"/>
                          </a:solidFill>
                          <a:latin typeface="Axiforma "/>
                        </a:rPr>
                        <a:t>Saldo Devedor</a:t>
                      </a:r>
                    </a:p>
                  </a:txBody>
                  <a:tcPr>
                    <a:lnL w="3175" cap="flat" cmpd="sng" algn="ctr">
                      <a:solidFill>
                        <a:srgbClr val="FBFB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BFB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BFB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BFB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chemeClr val="tx1"/>
                          </a:solidFill>
                          <a:latin typeface="Axiforma "/>
                        </a:rPr>
                        <a:t>R$238.706,32</a:t>
                      </a:r>
                    </a:p>
                  </a:txBody>
                  <a:tcPr>
                    <a:lnL w="3175" cap="flat" cmpd="sng" algn="ctr">
                      <a:solidFill>
                        <a:srgbClr val="FBFB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BFB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BFB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BFB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0627760"/>
                  </a:ext>
                </a:extLst>
              </a:tr>
              <a:tr h="279454"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chemeClr val="tx1"/>
                          </a:solidFill>
                          <a:latin typeface="Axiforma Light" panose="00000400000000000000" pitchFamily="50" charset="0"/>
                        </a:rPr>
                        <a:t>49% Francielle</a:t>
                      </a:r>
                    </a:p>
                  </a:txBody>
                  <a:tcPr>
                    <a:lnL w="3175" cap="flat" cmpd="sng" algn="ctr">
                      <a:solidFill>
                        <a:srgbClr val="FBFB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BFB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BFB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chemeClr val="tx1"/>
                          </a:solidFill>
                          <a:latin typeface="Axiforma Light" panose="00000400000000000000" pitchFamily="50" charset="0"/>
                        </a:rPr>
                        <a:t>R$116.966,09</a:t>
                      </a:r>
                    </a:p>
                  </a:txBody>
                  <a:tcPr>
                    <a:lnL w="3175" cap="flat" cmpd="sng" algn="ctr">
                      <a:solidFill>
                        <a:srgbClr val="FBFB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BFB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BFB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0726389"/>
                  </a:ext>
                </a:extLst>
              </a:tr>
              <a:tr h="279454"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>
                          <a:solidFill>
                            <a:srgbClr val="C00000"/>
                          </a:solidFill>
                          <a:latin typeface="Axiforma "/>
                        </a:rPr>
                        <a:t>51% Jefersson</a:t>
                      </a:r>
                    </a:p>
                  </a:txBody>
                  <a:tcPr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>
                          <a:solidFill>
                            <a:srgbClr val="C00000"/>
                          </a:solidFill>
                          <a:latin typeface="Axiforma "/>
                        </a:rPr>
                        <a:t>R$121.740,22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0041069"/>
                  </a:ext>
                </a:extLst>
              </a:tr>
            </a:tbl>
          </a:graphicData>
        </a:graphic>
      </p:graphicFrame>
      <p:graphicFrame>
        <p:nvGraphicFramePr>
          <p:cNvPr id="28" name="Tabela 4">
            <a:extLst>
              <a:ext uri="{FF2B5EF4-FFF2-40B4-BE49-F238E27FC236}">
                <a16:creationId xmlns:a16="http://schemas.microsoft.com/office/drawing/2014/main" id="{05D9A19B-7CB2-1785-B04B-76332DFA6EB0}"/>
              </a:ext>
            </a:extLst>
          </p:cNvPr>
          <p:cNvGraphicFramePr>
            <a:graphicFrameLocks noGrp="1"/>
          </p:cNvGraphicFramePr>
          <p:nvPr/>
        </p:nvGraphicFramePr>
        <p:xfrm>
          <a:off x="1062285" y="2989254"/>
          <a:ext cx="4675482" cy="141734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37741">
                  <a:extLst>
                    <a:ext uri="{9D8B030D-6E8A-4147-A177-3AD203B41FA5}">
                      <a16:colId xmlns:a16="http://schemas.microsoft.com/office/drawing/2014/main" val="2155182112"/>
                    </a:ext>
                  </a:extLst>
                </a:gridCol>
                <a:gridCol w="2337741">
                  <a:extLst>
                    <a:ext uri="{9D8B030D-6E8A-4147-A177-3AD203B41FA5}">
                      <a16:colId xmlns:a16="http://schemas.microsoft.com/office/drawing/2014/main" val="3928193557"/>
                    </a:ext>
                  </a:extLst>
                </a:gridCol>
              </a:tblGrid>
              <a:tr h="348370">
                <a:tc gridSpan="2"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C00000"/>
                          </a:solidFill>
                          <a:latin typeface="Axiforma "/>
                        </a:rPr>
                        <a:t>Indenização Seguradora Previsul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496501"/>
                  </a:ext>
                </a:extLst>
              </a:tr>
              <a:tr h="348370"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chemeClr val="tx1"/>
                          </a:solidFill>
                          <a:latin typeface="Axiforma "/>
                        </a:rPr>
                        <a:t>Cobertura Total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chemeClr val="tx1"/>
                          </a:solidFill>
                          <a:latin typeface="Axiforma "/>
                        </a:rPr>
                        <a:t>R$282.414,05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1776667"/>
                  </a:ext>
                </a:extLst>
              </a:tr>
              <a:tr h="348370"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latin typeface="Axiforma Light" panose="00000400000000000000" pitchFamily="50" charset="0"/>
                        </a:rPr>
                        <a:t>49% Francielle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latin typeface="Axiforma Light" panose="00000400000000000000" pitchFamily="50" charset="0"/>
                        </a:rPr>
                        <a:t>R$138.382,88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2093919"/>
                  </a:ext>
                </a:extLst>
              </a:tr>
              <a:tr h="372231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rgbClr val="C00000"/>
                          </a:solidFill>
                          <a:latin typeface="Axiforma "/>
                        </a:rPr>
                        <a:t>51% Jefersson</a:t>
                      </a:r>
                    </a:p>
                  </a:txBody>
                  <a:tcPr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rgbClr val="C00000"/>
                          </a:solidFill>
                          <a:latin typeface="Axiforma "/>
                        </a:rPr>
                        <a:t>R$144.031,16</a:t>
                      </a: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6853532"/>
                  </a:ext>
                </a:extLst>
              </a:tr>
            </a:tbl>
          </a:graphicData>
        </a:graphic>
      </p:graphicFrame>
      <p:cxnSp>
        <p:nvCxnSpPr>
          <p:cNvPr id="29" name="Conector: Angulado 28">
            <a:extLst>
              <a:ext uri="{FF2B5EF4-FFF2-40B4-BE49-F238E27FC236}">
                <a16:creationId xmlns:a16="http://schemas.microsoft.com/office/drawing/2014/main" id="{9E84F11B-0DCA-5C5A-4CD5-CD86547B7700}"/>
              </a:ext>
            </a:extLst>
          </p:cNvPr>
          <p:cNvCxnSpPr>
            <a:cxnSpLocks/>
          </p:cNvCxnSpPr>
          <p:nvPr/>
        </p:nvCxnSpPr>
        <p:spPr>
          <a:xfrm rot="16200000" flipH="1">
            <a:off x="6032965" y="430064"/>
            <a:ext cx="379210" cy="5484625"/>
          </a:xfrm>
          <a:prstGeom prst="bentConnector3">
            <a:avLst>
              <a:gd name="adj1" fmla="val -60283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Agrupar 3">
            <a:extLst>
              <a:ext uri="{FF2B5EF4-FFF2-40B4-BE49-F238E27FC236}">
                <a16:creationId xmlns:a16="http://schemas.microsoft.com/office/drawing/2014/main" id="{1712AF18-F5CD-512F-4B5D-FB667D412361}"/>
              </a:ext>
            </a:extLst>
          </p:cNvPr>
          <p:cNvGrpSpPr/>
          <p:nvPr/>
        </p:nvGrpSpPr>
        <p:grpSpPr>
          <a:xfrm>
            <a:off x="933449" y="1256966"/>
            <a:ext cx="10325100" cy="1266825"/>
            <a:chOff x="933449" y="1256966"/>
            <a:chExt cx="10325100" cy="1266825"/>
          </a:xfrm>
        </p:grpSpPr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833C7BFB-8F2B-DCEB-82B1-F18D4118E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449" y="1256966"/>
              <a:ext cx="10325100" cy="1266825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DF2EE7C6-3C6B-CD86-CF9F-75BE01C5EEE2}"/>
                </a:ext>
              </a:extLst>
            </p:cNvPr>
            <p:cNvSpPr/>
            <p:nvPr/>
          </p:nvSpPr>
          <p:spPr>
            <a:xfrm>
              <a:off x="3802455" y="2012862"/>
              <a:ext cx="1774480" cy="141863"/>
            </a:xfrm>
            <a:prstGeom prst="rect">
              <a:avLst/>
            </a:prstGeom>
            <a:solidFill>
              <a:srgbClr val="9CC57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D8E768E2-CB81-7EBF-0D73-0734196AB32F}"/>
                </a:ext>
              </a:extLst>
            </p:cNvPr>
            <p:cNvSpPr/>
            <p:nvPr/>
          </p:nvSpPr>
          <p:spPr>
            <a:xfrm>
              <a:off x="3802455" y="2246339"/>
              <a:ext cx="1774480" cy="141863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70781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33DB3BB-35A0-17E6-EA10-28644FAB1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404A0367-55B4-A6D4-770B-3597045432D0}"/>
              </a:ext>
            </a:extLst>
          </p:cNvPr>
          <p:cNvSpPr/>
          <p:nvPr/>
        </p:nvSpPr>
        <p:spPr>
          <a:xfrm>
            <a:off x="652141" y="360915"/>
            <a:ext cx="10127226" cy="10127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500" dirty="0">
                <a:solidFill>
                  <a:srgbClr val="C00000"/>
                </a:solidFill>
                <a:latin typeface="Axiforma Black" panose="00000900000000000000" pitchFamily="50" charset="0"/>
              </a:rPr>
              <a:t>Com quem eu falo?</a:t>
            </a:r>
            <a:endParaRPr lang="pt-BR" sz="2400" dirty="0">
              <a:solidFill>
                <a:srgbClr val="C00000"/>
              </a:solidFill>
              <a:latin typeface="Axiforma Black" panose="00000900000000000000" pitchFamily="50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ED6A6DB-DA74-BF35-1B6F-A52D8F251100}"/>
              </a:ext>
            </a:extLst>
          </p:cNvPr>
          <p:cNvSpPr txBox="1"/>
          <p:nvPr/>
        </p:nvSpPr>
        <p:spPr>
          <a:xfrm>
            <a:off x="652141" y="1734552"/>
            <a:ext cx="10887718" cy="492442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pt-BR" dirty="0">
                <a:solidFill>
                  <a:srgbClr val="C00000"/>
                </a:solidFill>
                <a:latin typeface="Axiforma Black" panose="00000900000000000000" pitchFamily="50" charset="0"/>
              </a:rPr>
              <a:t>Amanda Luiza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xiforma "/>
              </a:rPr>
              <a:t>Suporte Comercial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xiforma "/>
              </a:rPr>
              <a:t>Cotas NÃO contempladas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xiforma "/>
              </a:rPr>
              <a:t>Supervisão da assinatura do Aditivo do Seguro Prestamista</a:t>
            </a:r>
          </a:p>
          <a:p>
            <a:endParaRPr lang="pt-BR" dirty="0">
              <a:solidFill>
                <a:srgbClr val="C00000"/>
              </a:solidFill>
              <a:latin typeface="Axiforma Black" panose="00000900000000000000" pitchFamily="50" charset="0"/>
            </a:endParaRPr>
          </a:p>
          <a:p>
            <a:endParaRPr lang="pt-BR" dirty="0">
              <a:solidFill>
                <a:srgbClr val="C00000"/>
              </a:solidFill>
              <a:latin typeface="Axiforma Black" panose="00000900000000000000" pitchFamily="50" charset="0"/>
            </a:endParaRPr>
          </a:p>
          <a:p>
            <a:r>
              <a:rPr lang="pt-BR" dirty="0">
                <a:solidFill>
                  <a:srgbClr val="C00000"/>
                </a:solidFill>
                <a:latin typeface="Axiforma Black" panose="00000900000000000000" pitchFamily="50" charset="0"/>
              </a:rPr>
              <a:t>Lilian Quirino e Maiara Wojszak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xiforma "/>
              </a:rPr>
              <a:t>Atendimento ao cliente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xiforma "/>
              </a:rPr>
              <a:t>Cota Contemplada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xiforma "/>
              </a:rPr>
              <a:t>Recusa de DPS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xiforma "/>
              </a:rPr>
              <a:t>Controle da operação</a:t>
            </a:r>
          </a:p>
          <a:p>
            <a:endParaRPr lang="pt-BR" sz="1400" dirty="0">
              <a:solidFill>
                <a:srgbClr val="C00000"/>
              </a:solidFill>
              <a:latin typeface="Axiforma "/>
            </a:endParaRPr>
          </a:p>
          <a:p>
            <a:endParaRPr lang="pt-BR" sz="1400" dirty="0">
              <a:solidFill>
                <a:srgbClr val="C00000"/>
              </a:solidFill>
              <a:latin typeface="Axiforma "/>
            </a:endParaRPr>
          </a:p>
          <a:p>
            <a:r>
              <a:rPr lang="pt-BR" dirty="0">
                <a:solidFill>
                  <a:srgbClr val="C00000"/>
                </a:solidFill>
                <a:latin typeface="Axiforma Black" panose="00000900000000000000" pitchFamily="50" charset="0"/>
              </a:rPr>
              <a:t>Comissionamento Seguros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xiforma "/>
              </a:rPr>
              <a:t>Equipe de Comissões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xiforma "/>
              </a:rPr>
              <a:t>Atendimento através do NAC</a:t>
            </a:r>
          </a:p>
          <a:p>
            <a:endParaRPr lang="pt-BR" sz="1400" dirty="0">
              <a:latin typeface="Axiforma "/>
            </a:endParaRPr>
          </a:p>
          <a:p>
            <a:endParaRPr lang="pt-BR" sz="1400" dirty="0">
              <a:latin typeface="Axiforma "/>
            </a:endParaRPr>
          </a:p>
          <a:p>
            <a:endParaRPr lang="pt-BR" sz="1400" dirty="0">
              <a:latin typeface="Axiforma "/>
            </a:endParaRPr>
          </a:p>
          <a:p>
            <a:endParaRPr lang="pt-BR" sz="1400" dirty="0">
              <a:latin typeface="Axiforma "/>
            </a:endParaRPr>
          </a:p>
          <a:p>
            <a:endParaRPr lang="pt-BR" sz="1400" dirty="0">
              <a:latin typeface="Axiforma "/>
            </a:endParaRPr>
          </a:p>
          <a:p>
            <a:endParaRPr lang="pt-BR" sz="1400" dirty="0">
              <a:latin typeface="Axiforma "/>
            </a:endParaRPr>
          </a:p>
          <a:p>
            <a:r>
              <a:rPr lang="pt-BR" sz="1400" dirty="0">
                <a:latin typeface="Axiforma "/>
              </a:rPr>
              <a:t>Tel.: (41) 99164-1453</a:t>
            </a:r>
          </a:p>
          <a:p>
            <a:r>
              <a:rPr lang="pt-BR" sz="1400" dirty="0">
                <a:latin typeface="Axiforma "/>
              </a:rPr>
              <a:t>E-mail: </a:t>
            </a:r>
            <a:r>
              <a:rPr lang="pt-BR" sz="1400" dirty="0">
                <a:latin typeface="Axiforma "/>
                <a:hlinkClick r:id="rId3"/>
              </a:rPr>
              <a:t>amanda.oliveira@ademicon.com.br</a:t>
            </a:r>
            <a:endParaRPr lang="pt-BR" sz="1400" dirty="0">
              <a:latin typeface="Axiforma "/>
            </a:endParaRPr>
          </a:p>
          <a:p>
            <a:endParaRPr lang="pt-BR" sz="1400" dirty="0">
              <a:latin typeface="Axiforma "/>
            </a:endParaRPr>
          </a:p>
          <a:p>
            <a:endParaRPr lang="pt-BR" sz="1400" dirty="0">
              <a:latin typeface="Axiforma "/>
            </a:endParaRPr>
          </a:p>
          <a:p>
            <a:endParaRPr lang="pt-BR" sz="1400" dirty="0">
              <a:latin typeface="Axiforma "/>
            </a:endParaRPr>
          </a:p>
          <a:p>
            <a:endParaRPr lang="pt-BR" sz="1400" dirty="0">
              <a:latin typeface="Axiforma "/>
            </a:endParaRPr>
          </a:p>
          <a:p>
            <a:endParaRPr lang="pt-BR" sz="1400" dirty="0">
              <a:latin typeface="Axiforma "/>
            </a:endParaRPr>
          </a:p>
          <a:p>
            <a:endParaRPr lang="pt-BR" sz="1400" dirty="0">
              <a:latin typeface="Axiforma "/>
            </a:endParaRPr>
          </a:p>
          <a:p>
            <a:r>
              <a:rPr lang="pt-BR" sz="1400" dirty="0">
                <a:latin typeface="Axiforma "/>
              </a:rPr>
              <a:t>Tel.: (41) 99670-7812</a:t>
            </a:r>
            <a:br>
              <a:rPr lang="pt-BR" sz="1400" dirty="0">
                <a:latin typeface="Axiforma "/>
              </a:rPr>
            </a:br>
            <a:r>
              <a:rPr lang="pt-BR" sz="1400" dirty="0">
                <a:latin typeface="Axiforma "/>
              </a:rPr>
              <a:t>E-mail: </a:t>
            </a:r>
            <a:r>
              <a:rPr lang="pt-BR" sz="1400" dirty="0">
                <a:latin typeface="Axiforma "/>
                <a:hlinkClick r:id="rId4"/>
              </a:rPr>
              <a:t>seguros@ademicon.com.br</a:t>
            </a:r>
            <a:endParaRPr lang="pt-BR" sz="1400" dirty="0">
              <a:latin typeface="Axiforma "/>
            </a:endParaRPr>
          </a:p>
          <a:p>
            <a:endParaRPr lang="pt-BR" sz="1400" dirty="0">
              <a:latin typeface="Axiforma "/>
            </a:endParaRPr>
          </a:p>
          <a:p>
            <a:endParaRPr lang="pt-BR" sz="1400" dirty="0">
              <a:latin typeface="Axiforma "/>
            </a:endParaRPr>
          </a:p>
          <a:p>
            <a:endParaRPr lang="pt-BR" sz="1400" dirty="0">
              <a:latin typeface="Axiforma "/>
            </a:endParaRPr>
          </a:p>
          <a:p>
            <a:endParaRPr lang="pt-BR" sz="1400" dirty="0">
              <a:latin typeface="Axiforma "/>
            </a:endParaRPr>
          </a:p>
          <a:p>
            <a:r>
              <a:rPr lang="pt-BR" sz="1400" dirty="0">
                <a:latin typeface="Axiforma "/>
              </a:rPr>
              <a:t>Tel.: (41) 3411-4444</a:t>
            </a:r>
          </a:p>
          <a:p>
            <a:r>
              <a:rPr lang="pt-BR" sz="1400" dirty="0">
                <a:latin typeface="Axiforma "/>
              </a:rPr>
              <a:t>E-mail: </a:t>
            </a:r>
            <a:r>
              <a:rPr lang="pt-BR" sz="1400" dirty="0">
                <a:latin typeface="Axiforma "/>
                <a:hlinkClick r:id="rId5"/>
              </a:rPr>
              <a:t>comissão@ademicon.com.br</a:t>
            </a:r>
            <a:endParaRPr lang="pt-BR" sz="1400" dirty="0">
              <a:latin typeface="Axiforma "/>
            </a:endParaRPr>
          </a:p>
          <a:p>
            <a:endParaRPr lang="pt-BR" sz="1400" dirty="0">
              <a:latin typeface="Axiforma "/>
            </a:endParaRPr>
          </a:p>
        </p:txBody>
      </p:sp>
      <p:pic>
        <p:nvPicPr>
          <p:cNvPr id="1028" name="Picture 4" descr="Operador de mulher atraente com terno formal generativo ai | imagem Premium  gerada com IA">
            <a:extLst>
              <a:ext uri="{FF2B5EF4-FFF2-40B4-BE49-F238E27FC236}">
                <a16:creationId xmlns:a16="http://schemas.microsoft.com/office/drawing/2014/main" id="{69B26F0D-05E0-958B-C9AF-D88E845AB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12" b="97125" l="1483" r="95975">
                        <a14:foregroundMark x1="52119" y1="8626" x2="52119" y2="8626"/>
                        <a14:foregroundMark x1="54661" y1="5112" x2="54661" y2="5112"/>
                        <a14:foregroundMark x1="96186" y1="44728" x2="96186" y2="44728"/>
                        <a14:foregroundMark x1="55508" y1="95687" x2="55508" y2="95687"/>
                        <a14:foregroundMark x1="56568" y1="97444" x2="56568" y2="97444"/>
                        <a14:foregroundMark x1="6144" y1="69489" x2="6144" y2="69489"/>
                        <a14:foregroundMark x1="1483" y1="69489" x2="1483" y2="694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617" y="3055073"/>
            <a:ext cx="2867383" cy="380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98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3331E7BC-18F5-7DFF-498B-869837FC610F}"/>
              </a:ext>
            </a:extLst>
          </p:cNvPr>
          <p:cNvSpPr/>
          <p:nvPr/>
        </p:nvSpPr>
        <p:spPr>
          <a:xfrm>
            <a:off x="0" y="7632"/>
            <a:ext cx="12192000" cy="6850368"/>
          </a:xfrm>
          <a:custGeom>
            <a:avLst/>
            <a:gdLst/>
            <a:ahLst/>
            <a:cxnLst/>
            <a:rect l="l" t="t" r="r" b="b"/>
            <a:pathLst>
              <a:path w="18288000" h="10271736">
                <a:moveTo>
                  <a:pt x="0" y="0"/>
                </a:moveTo>
                <a:lnTo>
                  <a:pt x="18288000" y="0"/>
                </a:lnTo>
                <a:lnTo>
                  <a:pt x="18288000" y="10271736"/>
                </a:lnTo>
                <a:lnTo>
                  <a:pt x="0" y="10271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5FF423A0-0CD3-EAFC-9ED7-CF4074861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8" y="5635689"/>
            <a:ext cx="2352183" cy="81778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94F245D-9E2C-FD6D-6876-6FF1A319B823}"/>
              </a:ext>
            </a:extLst>
          </p:cNvPr>
          <p:cNvSpPr txBox="1"/>
          <p:nvPr/>
        </p:nvSpPr>
        <p:spPr>
          <a:xfrm>
            <a:off x="712389" y="4631407"/>
            <a:ext cx="4503156" cy="819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chemeClr val="bg1"/>
                </a:solidFill>
                <a:latin typeface="Axiforma Book" panose="00000400000000000000" pitchFamily="50" charset="0"/>
              </a:rPr>
              <a:t>Comissionamento</a:t>
            </a:r>
          </a:p>
        </p:txBody>
      </p:sp>
    </p:spTree>
    <p:extLst>
      <p:ext uri="{BB962C8B-B14F-4D97-AF65-F5344CB8AC3E}">
        <p14:creationId xmlns:p14="http://schemas.microsoft.com/office/powerpoint/2010/main" val="200558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9E926E92-7C65-A9FC-7DDF-1375A8C91BA5}"/>
              </a:ext>
            </a:extLst>
          </p:cNvPr>
          <p:cNvSpPr>
            <a:spLocks/>
          </p:cNvSpPr>
          <p:nvPr/>
        </p:nvSpPr>
        <p:spPr>
          <a:xfrm>
            <a:off x="-1" y="7632"/>
            <a:ext cx="12192000" cy="6850368"/>
          </a:xfrm>
          <a:custGeom>
            <a:avLst/>
            <a:gdLst/>
            <a:ahLst/>
            <a:cxnLst/>
            <a:rect l="l" t="t" r="r" b="b"/>
            <a:pathLst>
              <a:path w="18288000" h="10271736">
                <a:moveTo>
                  <a:pt x="0" y="0"/>
                </a:moveTo>
                <a:lnTo>
                  <a:pt x="18288000" y="0"/>
                </a:lnTo>
                <a:lnTo>
                  <a:pt x="18288000" y="10271736"/>
                </a:lnTo>
                <a:lnTo>
                  <a:pt x="0" y="10271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dirty="0">
              <a:latin typeface="Axiforma Light" panose="00000400000000000000" pitchFamily="50" charset="0"/>
            </a:endParaRPr>
          </a:p>
        </p:txBody>
      </p:sp>
      <p:graphicFrame>
        <p:nvGraphicFramePr>
          <p:cNvPr id="2" name="Tabela 3">
            <a:extLst>
              <a:ext uri="{FF2B5EF4-FFF2-40B4-BE49-F238E27FC236}">
                <a16:creationId xmlns:a16="http://schemas.microsoft.com/office/drawing/2014/main" id="{AF38FB8D-4CEF-5219-4255-5E51D1D0D5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882813"/>
              </p:ext>
            </p:extLst>
          </p:nvPr>
        </p:nvGraphicFramePr>
        <p:xfrm>
          <a:off x="1243837" y="2211610"/>
          <a:ext cx="9701187" cy="204216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091818">
                  <a:extLst>
                    <a:ext uri="{9D8B030D-6E8A-4147-A177-3AD203B41FA5}">
                      <a16:colId xmlns:a16="http://schemas.microsoft.com/office/drawing/2014/main" val="2278670136"/>
                    </a:ext>
                  </a:extLst>
                </a:gridCol>
                <a:gridCol w="2743617">
                  <a:extLst>
                    <a:ext uri="{9D8B030D-6E8A-4147-A177-3AD203B41FA5}">
                      <a16:colId xmlns:a16="http://schemas.microsoft.com/office/drawing/2014/main" val="1239117064"/>
                    </a:ext>
                  </a:extLst>
                </a:gridCol>
                <a:gridCol w="2440455">
                  <a:extLst>
                    <a:ext uri="{9D8B030D-6E8A-4147-A177-3AD203B41FA5}">
                      <a16:colId xmlns:a16="http://schemas.microsoft.com/office/drawing/2014/main" val="955767928"/>
                    </a:ext>
                  </a:extLst>
                </a:gridCol>
                <a:gridCol w="2425297">
                  <a:extLst>
                    <a:ext uri="{9D8B030D-6E8A-4147-A177-3AD203B41FA5}">
                      <a16:colId xmlns:a16="http://schemas.microsoft.com/office/drawing/2014/main" val="3513465478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l"/>
                      <a:r>
                        <a:rPr lang="pt-BR" sz="2400" b="1" dirty="0">
                          <a:solidFill>
                            <a:srgbClr val="C00000"/>
                          </a:solidFill>
                          <a:latin typeface="Axiforma Black" panose="00000900000000000000" pitchFamily="50" charset="0"/>
                        </a:rPr>
                        <a:t>Crédito R$400.000,00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533736"/>
                  </a:ext>
                </a:extLst>
              </a:tr>
              <a:tr h="386865">
                <a:tc>
                  <a:txBody>
                    <a:bodyPr/>
                    <a:lstStyle/>
                    <a:p>
                      <a:pPr algn="ctr"/>
                      <a:endParaRPr lang="pt-BR" sz="2000" dirty="0">
                        <a:latin typeface="Axiforma Light" panose="00000400000000000000" pitchFamily="50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>
                          <a:latin typeface="Axiforma Light" panose="00000400000000000000" pitchFamily="50" charset="0"/>
                        </a:rPr>
                        <a:t>% Consórcio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>
                          <a:latin typeface="Axiforma Light" panose="00000400000000000000" pitchFamily="50" charset="0"/>
                        </a:rPr>
                        <a:t>% Seguro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latin typeface="Axiforma "/>
                        </a:rPr>
                        <a:t>Comissão Seguro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2910075"/>
                  </a:ext>
                </a:extLst>
              </a:tr>
              <a:tr h="386865"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latin typeface="Axiforma" panose="00000500000000000000" pitchFamily="50" charset="0"/>
                        </a:rPr>
                        <a:t>Total Loja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Axiforma Light" panose="00000400000000000000" pitchFamily="50" charset="0"/>
                        </a:rPr>
                        <a:t>3,50%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Axiforma Light" panose="00000400000000000000" pitchFamily="50" charset="0"/>
                        </a:rPr>
                        <a:t>0,20%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Axiforma Light" panose="00000400000000000000" pitchFamily="50" charset="0"/>
                        </a:rPr>
                        <a:t>R$800,00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8045616"/>
                  </a:ext>
                </a:extLst>
              </a:tr>
              <a:tr h="386865"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latin typeface="Axiforma" panose="00000500000000000000" pitchFamily="50" charset="0"/>
                        </a:rPr>
                        <a:t>Hierarquia Loja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Axiforma Light" panose="00000400000000000000" pitchFamily="50" charset="0"/>
                        </a:rPr>
                        <a:t>1,50%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Axiforma Light" panose="00000400000000000000" pitchFamily="50" charset="0"/>
                        </a:rPr>
                        <a:t>0,09%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Axiforma Light" panose="00000400000000000000" pitchFamily="50" charset="0"/>
                        </a:rPr>
                        <a:t>R$360,00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0110278"/>
                  </a:ext>
                </a:extLst>
              </a:tr>
              <a:tr h="386865"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latin typeface="Axiforma Black" panose="00000900000000000000" pitchFamily="50" charset="0"/>
                        </a:rPr>
                        <a:t>Autorizado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Axiforma Black" panose="00000900000000000000" pitchFamily="50" charset="0"/>
                        </a:rPr>
                        <a:t>2,00%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Axiforma Black" panose="00000900000000000000" pitchFamily="50" charset="0"/>
                        </a:rPr>
                        <a:t>0,11%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0" dirty="0">
                          <a:solidFill>
                            <a:srgbClr val="C00000"/>
                          </a:solidFill>
                          <a:latin typeface="Axiforma Black" panose="00000900000000000000" pitchFamily="50" charset="0"/>
                        </a:rPr>
                        <a:t>R$440,00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7277783"/>
                  </a:ext>
                </a:extLst>
              </a:tr>
            </a:tbl>
          </a:graphicData>
        </a:graphic>
      </p:graphicFrame>
      <p:sp>
        <p:nvSpPr>
          <p:cNvPr id="11" name="CaixaDeTexto 10">
            <a:extLst>
              <a:ext uri="{FF2B5EF4-FFF2-40B4-BE49-F238E27FC236}">
                <a16:creationId xmlns:a16="http://schemas.microsoft.com/office/drawing/2014/main" id="{10995D01-0BEC-8DE5-BC98-7F47681E15F0}"/>
              </a:ext>
            </a:extLst>
          </p:cNvPr>
          <p:cNvSpPr txBox="1"/>
          <p:nvPr/>
        </p:nvSpPr>
        <p:spPr>
          <a:xfrm>
            <a:off x="1243837" y="4674036"/>
            <a:ext cx="9701188" cy="125991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C00000"/>
              </a:buClr>
            </a:pPr>
            <a:r>
              <a:rPr lang="pt-BR" sz="2000" dirty="0">
                <a:solidFill>
                  <a:srgbClr val="C00000"/>
                </a:solidFill>
                <a:latin typeface="Axiforma "/>
              </a:rPr>
              <a:t>Atenção!</a:t>
            </a:r>
          </a:p>
          <a:p>
            <a:pPr lvl="1">
              <a:buClr>
                <a:srgbClr val="C00000"/>
              </a:buClr>
            </a:pPr>
            <a:endParaRPr lang="pt-BR" sz="1600" dirty="0">
              <a:solidFill>
                <a:srgbClr val="C00000"/>
              </a:solidFill>
              <a:latin typeface="Axiforma "/>
            </a:endParaRPr>
          </a:p>
          <a:p>
            <a:pPr marL="1200150" lvl="2" indent="-285750">
              <a:buClr>
                <a:srgbClr val="C00000"/>
              </a:buClr>
              <a:buFont typeface="Axiforma Light" panose="00000400000000000000" pitchFamily="50" charset="0"/>
              <a:buChar char="›"/>
            </a:pPr>
            <a:r>
              <a:rPr lang="pt-BR" sz="1600" dirty="0">
                <a:latin typeface="Axiforma Light" panose="00000400000000000000" pitchFamily="50" charset="0"/>
              </a:rPr>
              <a:t>O cliente deve permanecer com o seguro ativo por 13 meses;</a:t>
            </a:r>
          </a:p>
          <a:p>
            <a:pPr marL="1200150" lvl="2" indent="-285750">
              <a:buClr>
                <a:srgbClr val="C00000"/>
              </a:buClr>
              <a:buFont typeface="Axiforma Light" panose="00000400000000000000" pitchFamily="50" charset="0"/>
              <a:buChar char="›"/>
            </a:pPr>
            <a:r>
              <a:rPr lang="pt-BR" sz="1600" dirty="0">
                <a:latin typeface="Axiforma Light" panose="00000400000000000000" pitchFamily="50" charset="0"/>
              </a:rPr>
              <a:t>O recibo estará disponível no </a:t>
            </a:r>
            <a:r>
              <a:rPr lang="pt-BR" sz="1600" i="1" dirty="0">
                <a:solidFill>
                  <a:srgbClr val="C00000"/>
                </a:solidFill>
                <a:latin typeface="Axiforma Light" panose="00000400000000000000" pitchFamily="50" charset="0"/>
              </a:rPr>
              <a:t>comercial.net  </a:t>
            </a:r>
            <a:r>
              <a:rPr lang="pt-BR" sz="1600" dirty="0">
                <a:latin typeface="Axiforma Light" panose="00000400000000000000" pitchFamily="50" charset="0"/>
              </a:rPr>
              <a:t>no 5º dia útil do 14º mês;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BC62A54-7D0C-E1BA-69F1-34F68A1E78F9}"/>
              </a:ext>
            </a:extLst>
          </p:cNvPr>
          <p:cNvSpPr txBox="1"/>
          <p:nvPr/>
        </p:nvSpPr>
        <p:spPr>
          <a:xfrm>
            <a:off x="1210703" y="924045"/>
            <a:ext cx="9767453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6000" dirty="0">
                <a:latin typeface="Axiforma Black" panose="00000900000000000000" pitchFamily="50" charset="0"/>
              </a:rPr>
              <a:t>Comissionamento</a:t>
            </a:r>
            <a:r>
              <a:rPr lang="pt-BR" sz="6000" b="1" dirty="0">
                <a:latin typeface="Axiforma Black" panose="00000900000000000000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144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7964E1B9-200F-10B1-98B4-DC44E875CFEE}"/>
              </a:ext>
            </a:extLst>
          </p:cNvPr>
          <p:cNvSpPr>
            <a:spLocks/>
          </p:cNvSpPr>
          <p:nvPr/>
        </p:nvSpPr>
        <p:spPr>
          <a:xfrm>
            <a:off x="-1" y="7632"/>
            <a:ext cx="12192000" cy="6850368"/>
          </a:xfrm>
          <a:custGeom>
            <a:avLst/>
            <a:gdLst/>
            <a:ahLst/>
            <a:cxnLst/>
            <a:rect l="l" t="t" r="r" b="b"/>
            <a:pathLst>
              <a:path w="18288000" h="10271736">
                <a:moveTo>
                  <a:pt x="0" y="0"/>
                </a:moveTo>
                <a:lnTo>
                  <a:pt x="18288000" y="0"/>
                </a:lnTo>
                <a:lnTo>
                  <a:pt x="18288000" y="10271736"/>
                </a:lnTo>
                <a:lnTo>
                  <a:pt x="0" y="10271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dirty="0">
              <a:latin typeface="Axiforma Light" panose="00000400000000000000" pitchFamily="50" charset="0"/>
            </a:endParaRP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B731AAA5-C405-112C-791A-C9BA27F1033F}"/>
              </a:ext>
            </a:extLst>
          </p:cNvPr>
          <p:cNvSpPr/>
          <p:nvPr/>
        </p:nvSpPr>
        <p:spPr>
          <a:xfrm>
            <a:off x="1212273" y="4807974"/>
            <a:ext cx="9767453" cy="1516762"/>
          </a:xfrm>
          <a:prstGeom prst="roundRect">
            <a:avLst/>
          </a:prstGeom>
          <a:noFill/>
          <a:ln w="28575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xiforma Light" panose="00000400000000000000" pitchFamily="50" charset="0"/>
              </a:rPr>
              <a:t>A emissão da Nota Fiscal deve ser feita separadamente;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xiforma Light" panose="00000400000000000000" pitchFamily="50" charset="0"/>
              </a:rPr>
              <a:t>O envio ocorre da mesma maneira que são feitos os envios das NF do comissionamento do consórcio de imóveis;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xiforma Light" panose="00000400000000000000" pitchFamily="50" charset="0"/>
              </a:rPr>
              <a:t>Após o envio da NF, o pagamento ocorre via TED em 48h.</a:t>
            </a:r>
            <a:endParaRPr lang="pt-BR" sz="1200" dirty="0">
              <a:solidFill>
                <a:schemeClr val="tx1">
                  <a:lumMod val="95000"/>
                  <a:lumOff val="5000"/>
                </a:schemeClr>
              </a:solidFill>
              <a:latin typeface="Axiforma Light" panose="00000400000000000000" pitchFamily="50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046A799-B223-DCE7-8219-FB0505DEC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697" y="2199832"/>
            <a:ext cx="8190271" cy="2458336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4A1B3E3D-D6B9-2F88-B03C-C39482C1FE6A}"/>
              </a:ext>
            </a:extLst>
          </p:cNvPr>
          <p:cNvSpPr txBox="1"/>
          <p:nvPr/>
        </p:nvSpPr>
        <p:spPr>
          <a:xfrm>
            <a:off x="1210703" y="924045"/>
            <a:ext cx="9767453" cy="919401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4800" b="1" i="1" dirty="0">
                <a:solidFill>
                  <a:srgbClr val="C00000"/>
                </a:solidFill>
                <a:latin typeface="Axiforma Light" panose="00000400000000000000" pitchFamily="50" charset="0"/>
              </a:rPr>
              <a:t>Comercial.net</a:t>
            </a:r>
            <a:r>
              <a:rPr lang="pt-BR" sz="4800" b="1" i="1" dirty="0">
                <a:solidFill>
                  <a:schemeClr val="bg1"/>
                </a:solidFill>
                <a:latin typeface="Axiforma Light" panose="00000400000000000000" pitchFamily="50" charset="0"/>
              </a:rPr>
              <a:t> </a:t>
            </a:r>
          </a:p>
        </p:txBody>
      </p:sp>
      <p:pic>
        <p:nvPicPr>
          <p:cNvPr id="7" name="Imagem 6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39933DBB-73E1-5163-F857-233144F7D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854" y="2270705"/>
            <a:ext cx="2122449" cy="279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280840F6-2313-6E9F-B827-E41212647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0714347-06CD-D2F8-E959-56A2D47F7CA9}"/>
              </a:ext>
            </a:extLst>
          </p:cNvPr>
          <p:cNvSpPr txBox="1"/>
          <p:nvPr/>
        </p:nvSpPr>
        <p:spPr>
          <a:xfrm>
            <a:off x="638099" y="230615"/>
            <a:ext cx="110274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Axiforma" panose="00000800000000000000" pitchFamily="50" charset="0"/>
              </a:rPr>
              <a:t>Suporte Comercial</a:t>
            </a:r>
          </a:p>
          <a:p>
            <a:r>
              <a:rPr lang="pt-BR" sz="4000" b="1" dirty="0">
                <a:solidFill>
                  <a:schemeClr val="bg1"/>
                </a:solidFill>
                <a:latin typeface="Montserrat" panose="00000500000000000000" pitchFamily="2" charset="0"/>
              </a:rPr>
              <a:t>__________________________________________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6E95C562-AB98-53B6-A2C5-62A1751C9478}"/>
              </a:ext>
            </a:extLst>
          </p:cNvPr>
          <p:cNvGrpSpPr/>
          <p:nvPr/>
        </p:nvGrpSpPr>
        <p:grpSpPr>
          <a:xfrm>
            <a:off x="1158804" y="1740538"/>
            <a:ext cx="9874392" cy="3090258"/>
            <a:chOff x="1445901" y="1647381"/>
            <a:chExt cx="9874392" cy="3090258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F6A620E8-A6D7-2F1C-96F8-CAEDE0699517}"/>
                </a:ext>
              </a:extLst>
            </p:cNvPr>
            <p:cNvSpPr txBox="1"/>
            <p:nvPr/>
          </p:nvSpPr>
          <p:spPr>
            <a:xfrm>
              <a:off x="3729894" y="1647381"/>
              <a:ext cx="4465016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400" b="1" dirty="0">
                  <a:solidFill>
                    <a:schemeClr val="bg1"/>
                  </a:solidFill>
                  <a:latin typeface="Axiforma" panose="00000800000000000000" pitchFamily="50" charset="0"/>
                </a:rPr>
                <a:t>Amanda Luiza</a:t>
              </a:r>
            </a:p>
            <a:p>
              <a:r>
                <a:rPr lang="pt-BR" sz="1400" dirty="0">
                  <a:solidFill>
                    <a:schemeClr val="bg1"/>
                  </a:solidFill>
                  <a:latin typeface="Axiforma" panose="00000800000000000000" pitchFamily="50" charset="0"/>
                </a:rPr>
                <a:t> Analista de Seguros Pleno</a:t>
              </a:r>
              <a:endParaRPr lang="pt-BR" dirty="0">
                <a:solidFill>
                  <a:schemeClr val="bg1"/>
                </a:solidFill>
                <a:latin typeface="Axiforma" panose="00000800000000000000" pitchFamily="50" charset="0"/>
              </a:endParaRPr>
            </a:p>
          </p:txBody>
        </p:sp>
        <p:pic>
          <p:nvPicPr>
            <p:cNvPr id="8" name="Gráfico 7" descr="Viva-voz com preenchimento sólido">
              <a:extLst>
                <a:ext uri="{FF2B5EF4-FFF2-40B4-BE49-F238E27FC236}">
                  <a16:creationId xmlns:a16="http://schemas.microsoft.com/office/drawing/2014/main" id="{13155FB3-119B-4046-3897-BABDBD1A8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29893" y="4301313"/>
              <a:ext cx="436326" cy="436326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886062DB-4DD8-A0C8-3B0C-6F27D2A4B54C}"/>
                </a:ext>
              </a:extLst>
            </p:cNvPr>
            <p:cNvSpPr txBox="1"/>
            <p:nvPr/>
          </p:nvSpPr>
          <p:spPr>
            <a:xfrm>
              <a:off x="4166219" y="4368307"/>
              <a:ext cx="38343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  <a:latin typeface="Axiforma Light" panose="00000400000000000000" pitchFamily="50" charset="0"/>
                </a:rPr>
                <a:t>(41) 99164-1453</a:t>
              </a:r>
            </a:p>
          </p:txBody>
        </p:sp>
        <p:pic>
          <p:nvPicPr>
            <p:cNvPr id="11" name="Gráfico 10" descr="E-mail com preenchimento sólido">
              <a:extLst>
                <a:ext uri="{FF2B5EF4-FFF2-40B4-BE49-F238E27FC236}">
                  <a16:creationId xmlns:a16="http://schemas.microsoft.com/office/drawing/2014/main" id="{E3052876-2A0B-E182-65B9-8A5B9B610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77878" y="3931981"/>
              <a:ext cx="369332" cy="369332"/>
            </a:xfrm>
            <a:prstGeom prst="rect">
              <a:avLst/>
            </a:prstGeom>
          </p:spPr>
        </p:pic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B3F62B43-7638-3E10-4BFE-EE4E5578B7E7}"/>
                </a:ext>
              </a:extLst>
            </p:cNvPr>
            <p:cNvSpPr txBox="1"/>
            <p:nvPr/>
          </p:nvSpPr>
          <p:spPr>
            <a:xfrm>
              <a:off x="4166218" y="3965478"/>
              <a:ext cx="42499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  <a:latin typeface="Axiforma Light" panose="00000400000000000000" pitchFamily="50" charset="0"/>
                </a:rPr>
                <a:t>amanda.oliveira@ademicon.com.br</a:t>
              </a:r>
            </a:p>
          </p:txBody>
        </p:sp>
        <p:pic>
          <p:nvPicPr>
            <p:cNvPr id="13" name="Imagem 12" descr="Mulher com cabelos longos&#10;&#10;Descrição gerada automaticamente">
              <a:extLst>
                <a:ext uri="{FF2B5EF4-FFF2-40B4-BE49-F238E27FC236}">
                  <a16:creationId xmlns:a16="http://schemas.microsoft.com/office/drawing/2014/main" id="{E103C41F-18C8-2CAF-D819-F193FF4AB5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85" b="22627"/>
            <a:stretch/>
          </p:blipFill>
          <p:spPr>
            <a:xfrm>
              <a:off x="1445901" y="2472655"/>
              <a:ext cx="1928813" cy="2015837"/>
            </a:xfrm>
            <a:prstGeom prst="flowChartConnector">
              <a:avLst/>
            </a:prstGeom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835F38DE-0462-EA5D-0824-7C8D9F2460CE}"/>
                </a:ext>
              </a:extLst>
            </p:cNvPr>
            <p:cNvSpPr txBox="1"/>
            <p:nvPr/>
          </p:nvSpPr>
          <p:spPr>
            <a:xfrm>
              <a:off x="3729892" y="2764943"/>
              <a:ext cx="75904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pt-BR" sz="1400" dirty="0">
                  <a:solidFill>
                    <a:schemeClr val="bg1"/>
                  </a:solidFill>
                  <a:latin typeface="Axiforma Light" panose="00000400000000000000" pitchFamily="50" charset="0"/>
                </a:rPr>
                <a:t>Supervisão da assinatura do aditivo do Seguro;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pt-BR" sz="1400" dirty="0">
                  <a:solidFill>
                    <a:schemeClr val="bg1"/>
                  </a:solidFill>
                  <a:latin typeface="Axiforma Light" panose="00000400000000000000" pitchFamily="50" charset="0"/>
                </a:rPr>
                <a:t>Contato consultor (suporte na venda de seguro para cotas </a:t>
              </a:r>
              <a:r>
                <a:rPr lang="pt-BR" sz="1400" b="1" dirty="0">
                  <a:solidFill>
                    <a:schemeClr val="bg1"/>
                  </a:solidFill>
                  <a:latin typeface="Axiforma Light" panose="00000400000000000000" pitchFamily="50" charset="0"/>
                </a:rPr>
                <a:t>NÃO</a:t>
              </a:r>
              <a:r>
                <a:rPr lang="pt-BR" sz="1400" dirty="0">
                  <a:solidFill>
                    <a:schemeClr val="bg1"/>
                  </a:solidFill>
                  <a:latin typeface="Axiforma Light" panose="00000400000000000000" pitchFamily="50" charset="0"/>
                </a:rPr>
                <a:t> contempladas)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pt-BR" sz="1400" dirty="0">
                  <a:solidFill>
                    <a:schemeClr val="bg1"/>
                  </a:solidFill>
                  <a:latin typeface="Axiforma Light" panose="00000400000000000000" pitchFamily="50" charset="0"/>
                </a:rPr>
                <a:t>Dúvidas sobre o produto</a:t>
              </a:r>
            </a:p>
            <a:p>
              <a:r>
                <a:rPr lang="pt-BR" sz="2400" dirty="0">
                  <a:solidFill>
                    <a:schemeClr val="bg1"/>
                  </a:solidFill>
                  <a:latin typeface="Axiforma Light" panose="00000400000000000000" pitchFamily="50" charset="0"/>
                </a:rPr>
                <a:t>_________________________________________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079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BE02A976-9735-5B6C-C1FB-C71DFDF204F1}"/>
              </a:ext>
            </a:extLst>
          </p:cNvPr>
          <p:cNvSpPr/>
          <p:nvPr/>
        </p:nvSpPr>
        <p:spPr>
          <a:xfrm>
            <a:off x="0" y="7632"/>
            <a:ext cx="12192000" cy="6850368"/>
          </a:xfrm>
          <a:custGeom>
            <a:avLst/>
            <a:gdLst/>
            <a:ahLst/>
            <a:cxnLst/>
            <a:rect l="l" t="t" r="r" b="b"/>
            <a:pathLst>
              <a:path w="18288000" h="10271736">
                <a:moveTo>
                  <a:pt x="0" y="0"/>
                </a:moveTo>
                <a:lnTo>
                  <a:pt x="18288000" y="0"/>
                </a:lnTo>
                <a:lnTo>
                  <a:pt x="18288000" y="10271736"/>
                </a:lnTo>
                <a:lnTo>
                  <a:pt x="0" y="10271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dirty="0">
              <a:latin typeface="Axiforma Book" panose="00000400000000000000" pitchFamily="50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221D73F-0C64-3F8A-FBD9-46570588A462}"/>
              </a:ext>
            </a:extLst>
          </p:cNvPr>
          <p:cNvSpPr txBox="1"/>
          <p:nvPr/>
        </p:nvSpPr>
        <p:spPr>
          <a:xfrm>
            <a:off x="754222" y="1646303"/>
            <a:ext cx="11199068" cy="4584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pt-BR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xiforma Light" panose="00000400000000000000" pitchFamily="50" charset="0"/>
              </a:rPr>
              <a:t>Proteção do investimento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solidFill>
                  <a:prstClr val="black"/>
                </a:solidFill>
                <a:latin typeface="Axiforma Light" panose="00000400000000000000" pitchFamily="50" charset="0"/>
              </a:rPr>
              <a:t>Segurança e tranquilidade de saber que na hipótese de sinistro coberto, o </a:t>
            </a:r>
            <a:r>
              <a:rPr lang="pt-BR" sz="1400" dirty="0">
                <a:solidFill>
                  <a:prstClr val="black"/>
                </a:solidFill>
                <a:latin typeface="Axiforma "/>
              </a:rPr>
              <a:t>saldo devedor da cota  será quitado </a:t>
            </a:r>
            <a:r>
              <a:rPr lang="pt-BR" sz="1400" dirty="0">
                <a:solidFill>
                  <a:prstClr val="black"/>
                </a:solidFill>
                <a:latin typeface="Axiforma Light" panose="00000400000000000000" pitchFamily="50" charset="0"/>
              </a:rPr>
              <a:t>sem o risco de inadimplência ou execução do bem adquirido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solidFill>
                  <a:prstClr val="black"/>
                </a:solidFill>
                <a:latin typeface="Axiforma Light" panose="00000400000000000000" pitchFamily="50" charset="0"/>
              </a:rPr>
              <a:t>Prêmio incorporado diretamente nas prestações mensais do consórcio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solidFill>
                  <a:srgbClr val="C00000"/>
                </a:solidFill>
                <a:latin typeface="Axiforma Light" panose="00000400000000000000" pitchFamily="50" charset="0"/>
              </a:rPr>
              <a:t>O valor do prêmio mensal não é baseada na idade do cliente, </a:t>
            </a:r>
            <a:r>
              <a:rPr lang="pt-BR" sz="1400" dirty="0">
                <a:latin typeface="Axiforma Light" panose="00000400000000000000" pitchFamily="50" charset="0"/>
              </a:rPr>
              <a:t>n</a:t>
            </a:r>
            <a:r>
              <a:rPr lang="pt-BR" sz="1400" dirty="0">
                <a:solidFill>
                  <a:prstClr val="black"/>
                </a:solidFill>
                <a:latin typeface="Axiforma Light" panose="00000400000000000000" pitchFamily="50" charset="0"/>
              </a:rPr>
              <a:t>ão havendo aumento de valor mensal em virtude de reenquadramento por faixa etária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pt-BR" sz="1400" dirty="0">
              <a:solidFill>
                <a:prstClr val="black"/>
              </a:solidFill>
              <a:latin typeface="Axiforma Light" panose="00000400000000000000" pitchFamily="50" charset="0"/>
            </a:endParaRPr>
          </a:p>
          <a:p>
            <a:pPr>
              <a:lnSpc>
                <a:spcPct val="200000"/>
              </a:lnSpc>
              <a:defRPr/>
            </a:pPr>
            <a:r>
              <a:rPr lang="pt-BR" sz="1600" dirty="0">
                <a:solidFill>
                  <a:srgbClr val="C00000"/>
                </a:solidFill>
                <a:latin typeface="Axiforma "/>
              </a:rPr>
              <a:t>Benefícios Inclusos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solidFill>
                  <a:prstClr val="black"/>
                </a:solidFill>
                <a:latin typeface="Axiforma "/>
              </a:rPr>
              <a:t>Assistência Funeral: </a:t>
            </a:r>
            <a:r>
              <a:rPr lang="pt-BR" sz="1200" dirty="0">
                <a:solidFill>
                  <a:prstClr val="black"/>
                </a:solidFill>
                <a:latin typeface="Axiforma Light" panose="00000400000000000000" pitchFamily="50" charset="0"/>
              </a:rPr>
              <a:t>R$3.000,00 para o titular da cota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solidFill>
                  <a:prstClr val="black"/>
                </a:solidFill>
                <a:latin typeface="Axiforma "/>
              </a:rPr>
              <a:t>Assistência Residencial Simplificada: </a:t>
            </a:r>
            <a:r>
              <a:rPr lang="pt-BR" sz="1200" dirty="0">
                <a:solidFill>
                  <a:prstClr val="black"/>
                </a:solidFill>
                <a:latin typeface="Axiforma Light" panose="00000400000000000000" pitchFamily="50" charset="0"/>
              </a:rPr>
              <a:t>Chaveiro 24h, hidráulica e elétrica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solidFill>
                  <a:prstClr val="black"/>
                </a:solidFill>
                <a:latin typeface="Axiforma "/>
              </a:rPr>
              <a:t>Título de Capitalização: </a:t>
            </a:r>
            <a:r>
              <a:rPr lang="pt-BR" sz="1200" dirty="0">
                <a:solidFill>
                  <a:prstClr val="black"/>
                </a:solidFill>
                <a:latin typeface="Axiforma Light" panose="00000400000000000000" pitchFamily="50" charset="0"/>
              </a:rPr>
              <a:t>Sorteio mensal de R$10.000,00 – Extração da Loteria Federal</a:t>
            </a:r>
            <a:endParaRPr lang="pt-BR" sz="1200" dirty="0">
              <a:solidFill>
                <a:prstClr val="black"/>
              </a:solidFill>
              <a:latin typeface="Axiforma 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pt-BR" sz="1200" dirty="0">
              <a:solidFill>
                <a:prstClr val="black"/>
              </a:solidFill>
              <a:latin typeface="Axiforma Light" panose="00000400000000000000" pitchFamily="50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kumimoji="0" lang="pt-BR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xiforma Light" panose="00000400000000000000" pitchFamily="50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339B381-7BF6-AF3A-F6C7-B3505545F163}"/>
              </a:ext>
            </a:extLst>
          </p:cNvPr>
          <p:cNvSpPr txBox="1"/>
          <p:nvPr/>
        </p:nvSpPr>
        <p:spPr>
          <a:xfrm>
            <a:off x="754222" y="420304"/>
            <a:ext cx="4452260" cy="1021556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>
            <a:spAutoFit/>
          </a:bodyPr>
          <a:lstStyle/>
          <a:p>
            <a:r>
              <a:rPr lang="pt-BR" sz="5400" b="1" dirty="0">
                <a:ln w="28575">
                  <a:noFill/>
                </a:ln>
                <a:solidFill>
                  <a:srgbClr val="C00000"/>
                </a:solidFill>
                <a:latin typeface="Axiforma "/>
              </a:rPr>
              <a:t>Vantagens</a:t>
            </a:r>
          </a:p>
        </p:txBody>
      </p:sp>
    </p:spTree>
    <p:extLst>
      <p:ext uri="{BB962C8B-B14F-4D97-AF65-F5344CB8AC3E}">
        <p14:creationId xmlns:p14="http://schemas.microsoft.com/office/powerpoint/2010/main" val="86574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31A255D-E50E-2FB4-0ADB-F365A8CF5BF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latin typeface="Nunito" pitchFamily="2" charset="0"/>
                <a:cs typeface="Aharoni" panose="02010803020104030203" pitchFamily="2" charset="-79"/>
              </a:rPr>
              <a:t>O marketing tem um papel </a:t>
            </a:r>
          </a:p>
          <a:p>
            <a:pPr algn="ctr"/>
            <a:r>
              <a:rPr lang="pt-BR" sz="2800" b="1" dirty="0">
                <a:latin typeface="Nunito" pitchFamily="2" charset="0"/>
                <a:cs typeface="Aharoni" panose="02010803020104030203" pitchFamily="2" charset="-79"/>
              </a:rPr>
              <a:t>fundamental nesse contexto!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82FB751-543A-9E05-DD4B-2898FE40D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E48433C-6C4A-6A53-43B2-EBD00CFABB48}"/>
              </a:ext>
            </a:extLst>
          </p:cNvPr>
          <p:cNvSpPr txBox="1"/>
          <p:nvPr/>
        </p:nvSpPr>
        <p:spPr>
          <a:xfrm>
            <a:off x="754222" y="420304"/>
            <a:ext cx="4452260" cy="1021556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>
            <a:spAutoFit/>
          </a:bodyPr>
          <a:lstStyle/>
          <a:p>
            <a:r>
              <a:rPr lang="pt-BR" sz="5400" b="1" dirty="0">
                <a:ln w="28575">
                  <a:noFill/>
                </a:ln>
                <a:solidFill>
                  <a:srgbClr val="C00000"/>
                </a:solidFill>
                <a:latin typeface="Axiforma "/>
              </a:rPr>
              <a:t>Premissas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17779A3-4314-EF0E-4FB5-40B2866BC6AE}"/>
              </a:ext>
            </a:extLst>
          </p:cNvPr>
          <p:cNvSpPr txBox="1"/>
          <p:nvPr/>
        </p:nvSpPr>
        <p:spPr>
          <a:xfrm>
            <a:off x="958158" y="1862164"/>
            <a:ext cx="10275683" cy="3935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200" dirty="0">
                <a:latin typeface="Axiforma Black" panose="00000900000000000000" pitchFamily="50" charset="0"/>
              </a:rPr>
              <a:t>Objetivo:</a:t>
            </a:r>
            <a:r>
              <a:rPr lang="pt-BR" sz="1200" dirty="0">
                <a:latin typeface="Axiforma "/>
              </a:rPr>
              <a:t> </a:t>
            </a:r>
            <a:r>
              <a:rPr lang="pt-BR" sz="1200" dirty="0">
                <a:latin typeface="Axiforma Light" panose="00000400000000000000" pitchFamily="50" charset="0"/>
              </a:rPr>
              <a:t>Quitar o saldo devedor da cota em caso de </a:t>
            </a:r>
            <a:r>
              <a:rPr lang="pt-BR" sz="1200" dirty="0">
                <a:solidFill>
                  <a:srgbClr val="C00000"/>
                </a:solidFill>
                <a:latin typeface="Axiforma" panose="00000800000000000000" pitchFamily="50" charset="0"/>
              </a:rPr>
              <a:t>falecimento</a:t>
            </a:r>
            <a:r>
              <a:rPr lang="pt-BR" sz="1200" dirty="0">
                <a:latin typeface="Axiforma Light" panose="00000400000000000000" pitchFamily="50" charset="0"/>
              </a:rPr>
              <a:t> ou </a:t>
            </a:r>
            <a:r>
              <a:rPr lang="pt-BR" sz="1200" dirty="0">
                <a:solidFill>
                  <a:srgbClr val="C00000"/>
                </a:solidFill>
                <a:latin typeface="Axiforma" panose="00000800000000000000" pitchFamily="50" charset="0"/>
              </a:rPr>
              <a:t>invalidez total permanente por acidente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200" dirty="0">
                <a:latin typeface="Axiforma Black" panose="00000900000000000000" pitchFamily="50" charset="0"/>
              </a:rPr>
              <a:t>Limitador de Idade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latin typeface="Axiforma Light" panose="00000400000000000000" pitchFamily="50" charset="0"/>
              </a:rPr>
              <a:t>Adesão: máx. de 64 anos, 11 meses e 29 dias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latin typeface="Axiforma Light" panose="00000400000000000000" pitchFamily="50" charset="0"/>
              </a:rPr>
              <a:t>Encerramento do Grupo: máx. 74 anos, 11 meses e 29 dias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200" dirty="0">
                <a:latin typeface="Axiforma Black" panose="00000900000000000000" pitchFamily="50" charset="0"/>
              </a:rPr>
              <a:t>Declaração Pessoal de Saúde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latin typeface="Axiforma Light" panose="00000400000000000000" pitchFamily="50" charset="0"/>
              </a:rPr>
              <a:t>É uma exigência da seguradora e consiste em cinco perguntas de múltipla escolha onde o cliente deve assinalar com “sim” ou “não”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latin typeface="Axiforma Light" panose="00000400000000000000" pitchFamily="50" charset="0"/>
              </a:rPr>
              <a:t>As respostas determinam se uma análise adicional é necessária e se o cliente será </a:t>
            </a:r>
            <a:r>
              <a:rPr lang="pt-BR" sz="1200" dirty="0">
                <a:solidFill>
                  <a:srgbClr val="C00000"/>
                </a:solidFill>
                <a:latin typeface="Axiforma Light" panose="00000400000000000000" pitchFamily="50" charset="0"/>
              </a:rPr>
              <a:t>aceito</a:t>
            </a:r>
            <a:r>
              <a:rPr lang="pt-BR" sz="1200" dirty="0">
                <a:latin typeface="Axiforma Light" panose="00000400000000000000" pitchFamily="50" charset="0"/>
              </a:rPr>
              <a:t> ou </a:t>
            </a:r>
            <a:r>
              <a:rPr lang="pt-BR" sz="1200" dirty="0">
                <a:solidFill>
                  <a:srgbClr val="C00000"/>
                </a:solidFill>
                <a:latin typeface="Axiforma Light" panose="00000400000000000000" pitchFamily="50" charset="0"/>
              </a:rPr>
              <a:t>recusado</a:t>
            </a:r>
            <a:r>
              <a:rPr lang="pt-BR" sz="1200" dirty="0">
                <a:latin typeface="Axiforma Light" panose="00000400000000000000" pitchFamily="50" charset="0"/>
              </a:rPr>
              <a:t> no seguro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200" dirty="0">
                <a:latin typeface="Axiforma Black" panose="00000900000000000000" pitchFamily="50" charset="0"/>
              </a:rPr>
              <a:t>Limitador de Capital Segurado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latin typeface="Axiforma Light" panose="00000400000000000000" pitchFamily="50" charset="0"/>
              </a:rPr>
              <a:t>R$2.500.000,00 por CPF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5"/>
            </a:pPr>
            <a:r>
              <a:rPr lang="pt-BR" sz="1200" dirty="0">
                <a:latin typeface="Axiforma Black" panose="00000900000000000000" pitchFamily="50" charset="0"/>
              </a:rPr>
              <a:t>Beneficiários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latin typeface="Axiforma Light" panose="00000400000000000000" pitchFamily="50" charset="0"/>
              </a:rPr>
              <a:t>São indicados pelo titular da cota no </a:t>
            </a:r>
            <a:r>
              <a:rPr lang="pt-BR" sz="1200" dirty="0">
                <a:solidFill>
                  <a:srgbClr val="C00000"/>
                </a:solidFill>
                <a:latin typeface="Axiforma "/>
              </a:rPr>
              <a:t>aditivo do Seguro Prestamista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latin typeface="Axiforma Light" panose="00000400000000000000" pitchFamily="50" charset="0"/>
              </a:rPr>
              <a:t>Saldo Remanescente: Se após a quitação do saldo devedor da cota sobrar qualquer valor de cobertura, será pago ao beneficiário indicado</a:t>
            </a:r>
          </a:p>
        </p:txBody>
      </p:sp>
    </p:spTree>
    <p:extLst>
      <p:ext uri="{BB962C8B-B14F-4D97-AF65-F5344CB8AC3E}">
        <p14:creationId xmlns:p14="http://schemas.microsoft.com/office/powerpoint/2010/main" val="168945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31A255D-E50E-2FB4-0ADB-F365A8CF5BF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latin typeface="Nunito" pitchFamily="2" charset="0"/>
                <a:cs typeface="Aharoni" panose="02010803020104030203" pitchFamily="2" charset="-79"/>
              </a:rPr>
              <a:t>O marketing tem um papel </a:t>
            </a:r>
          </a:p>
          <a:p>
            <a:pPr algn="ctr"/>
            <a:r>
              <a:rPr lang="pt-BR" sz="2800" b="1" dirty="0">
                <a:latin typeface="Nunito" pitchFamily="2" charset="0"/>
                <a:cs typeface="Aharoni" panose="02010803020104030203" pitchFamily="2" charset="-79"/>
              </a:rPr>
              <a:t>fundamental nesse contexto!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82FB751-543A-9E05-DD4B-2898FE40D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E48433C-6C4A-6A53-43B2-EBD00CFABB48}"/>
              </a:ext>
            </a:extLst>
          </p:cNvPr>
          <p:cNvSpPr txBox="1"/>
          <p:nvPr/>
        </p:nvSpPr>
        <p:spPr>
          <a:xfrm>
            <a:off x="754222" y="420304"/>
            <a:ext cx="4452260" cy="1021556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>
            <a:spAutoFit/>
          </a:bodyPr>
          <a:lstStyle/>
          <a:p>
            <a:r>
              <a:rPr lang="pt-BR" sz="5400" b="1" dirty="0">
                <a:ln w="28575">
                  <a:noFill/>
                </a:ln>
                <a:solidFill>
                  <a:srgbClr val="C00000"/>
                </a:solidFill>
                <a:latin typeface="Axiforma "/>
              </a:rPr>
              <a:t>Premissas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17779A3-4314-EF0E-4FB5-40B2866BC6AE}"/>
              </a:ext>
            </a:extLst>
          </p:cNvPr>
          <p:cNvSpPr txBox="1"/>
          <p:nvPr/>
        </p:nvSpPr>
        <p:spPr>
          <a:xfrm>
            <a:off x="958158" y="1670878"/>
            <a:ext cx="10275683" cy="4766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Font typeface="+mj-lt"/>
              <a:buAutoNum type="arabicPeriod" startAt="6"/>
            </a:pPr>
            <a:r>
              <a:rPr lang="pt-BR" sz="1200" dirty="0">
                <a:latin typeface="Axiforma "/>
              </a:rPr>
              <a:t>Processo de contratação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C00000"/>
                </a:solidFill>
                <a:latin typeface="Axiforma Black" panose="00000900000000000000" pitchFamily="50" charset="0"/>
              </a:rPr>
              <a:t>Adesão Digital</a:t>
            </a:r>
            <a:r>
              <a:rPr lang="pt-BR" sz="1200" dirty="0">
                <a:solidFill>
                  <a:srgbClr val="C00000"/>
                </a:solidFill>
                <a:latin typeface="Axiforma "/>
              </a:rPr>
              <a:t>: Necessário o preenchimento da DPS e assinatura do aditivo pelo cliente</a:t>
            </a:r>
            <a:endParaRPr lang="pt-BR" sz="1200" dirty="0">
              <a:latin typeface="Axiforma "/>
            </a:endParaRP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latin typeface="Axiforma Light" panose="00000400000000000000" pitchFamily="50" charset="0"/>
              </a:rPr>
              <a:t>A venda pode ocorrer na adesão ou a qualquer momento antes da contemplação</a:t>
            </a:r>
          </a:p>
          <a:p>
            <a:pPr lvl="1">
              <a:lnSpc>
                <a:spcPct val="150000"/>
              </a:lnSpc>
            </a:pPr>
            <a:endParaRPr lang="pt-BR" sz="1200" dirty="0">
              <a:latin typeface="Axiforma Light" panose="00000400000000000000" pitchFamily="50" charset="0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 startAt="7"/>
            </a:pPr>
            <a:r>
              <a:rPr lang="pt-BR" sz="1200" dirty="0">
                <a:latin typeface="Axiforma" panose="00000800000000000000" pitchFamily="50" charset="0"/>
              </a:rPr>
              <a:t>Particularidades</a:t>
            </a:r>
          </a:p>
          <a:p>
            <a:pPr marL="685800"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C00000"/>
                </a:solidFill>
                <a:latin typeface="Axiforma Black" panose="00000900000000000000" pitchFamily="50" charset="0"/>
              </a:rPr>
              <a:t>Pessoa Jurídica: </a:t>
            </a:r>
            <a:r>
              <a:rPr lang="pt-BR" sz="1200" dirty="0">
                <a:latin typeface="Axiforma Light" panose="00000400000000000000" pitchFamily="50" charset="0"/>
              </a:rPr>
              <a:t>A contratação é opcional mesmo na contemplação, a contratação é feita pelos sócios e a indenização ocorre de acordo com o % de cada um no contrato social da empresa</a:t>
            </a:r>
          </a:p>
          <a:p>
            <a:pPr marL="685800"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latin typeface="Axiforma Black" panose="00000900000000000000" pitchFamily="50" charset="0"/>
              </a:rPr>
              <a:t>Cota contemplada: </a:t>
            </a:r>
            <a:r>
              <a:rPr lang="pt-BR" sz="1200" dirty="0">
                <a:latin typeface="Axiforma Light" panose="00000400000000000000" pitchFamily="50" charset="0"/>
              </a:rPr>
              <a:t>Não gera comissionamento para o autorizado</a:t>
            </a:r>
          </a:p>
          <a:p>
            <a:pPr lvl="1">
              <a:lnSpc>
                <a:spcPct val="150000"/>
              </a:lnSpc>
            </a:pPr>
            <a:endParaRPr lang="pt-BR" sz="1200" dirty="0">
              <a:latin typeface="Axiforma" panose="00000800000000000000" pitchFamily="50" charset="0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 startAt="8"/>
            </a:pPr>
            <a:r>
              <a:rPr lang="pt-BR" sz="1200" dirty="0">
                <a:latin typeface="Axiforma" panose="00000800000000000000" pitchFamily="50" charset="0"/>
              </a:rPr>
              <a:t>Sinistros e Indenizações</a:t>
            </a:r>
          </a:p>
          <a:p>
            <a:pPr lvl="1">
              <a:lnSpc>
                <a:spcPct val="150000"/>
              </a:lnSpc>
            </a:pPr>
            <a:r>
              <a:rPr lang="pt-BR" sz="1200" dirty="0">
                <a:solidFill>
                  <a:srgbClr val="C00000"/>
                </a:solidFill>
                <a:latin typeface="Axiforma" panose="00000800000000000000" pitchFamily="50" charset="0"/>
              </a:rPr>
              <a:t>sinistros@ademicon.com.br</a:t>
            </a:r>
          </a:p>
          <a:p>
            <a:pPr marL="685800"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latin typeface="Axiforma Black" panose="00000900000000000000" pitchFamily="50" charset="0"/>
              </a:rPr>
              <a:t>Documentação inicial</a:t>
            </a:r>
            <a:r>
              <a:rPr lang="pt-BR" sz="1200" dirty="0">
                <a:latin typeface="Axiforma" panose="00000800000000000000" pitchFamily="50" charset="0"/>
              </a:rPr>
              <a:t>:</a:t>
            </a:r>
            <a:r>
              <a:rPr lang="pt-BR" sz="1200" dirty="0">
                <a:latin typeface="Axiforma Light" panose="00000400000000000000" pitchFamily="50" charset="0"/>
              </a:rPr>
              <a:t> Certidão de óbito e documentos pessoais do consorciado</a:t>
            </a:r>
          </a:p>
          <a:p>
            <a:pPr marL="685800"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latin typeface="Axiforma Black" panose="00000900000000000000" pitchFamily="50" charset="0"/>
              </a:rPr>
              <a:t>Processo</a:t>
            </a:r>
            <a:r>
              <a:rPr lang="pt-BR" sz="1200" dirty="0">
                <a:latin typeface="Axiforma "/>
              </a:rPr>
              <a:t>: </a:t>
            </a:r>
            <a:r>
              <a:rPr lang="pt-BR" sz="1200" dirty="0">
                <a:latin typeface="Axiforma Light" panose="00000400000000000000" pitchFamily="50" charset="0"/>
              </a:rPr>
              <a:t>Média de 30 dias úteis</a:t>
            </a:r>
          </a:p>
          <a:p>
            <a:pPr marL="685800"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latin typeface="Axiforma Black" panose="00000900000000000000" pitchFamily="50" charset="0"/>
              </a:rPr>
              <a:t>Cobertura</a:t>
            </a:r>
            <a:r>
              <a:rPr lang="pt-BR" sz="1200" dirty="0">
                <a:latin typeface="Axiforma "/>
              </a:rPr>
              <a:t>: </a:t>
            </a:r>
            <a:r>
              <a:rPr lang="pt-BR" sz="1200" dirty="0">
                <a:latin typeface="Axiforma Light" panose="00000400000000000000" pitchFamily="50" charset="0"/>
              </a:rPr>
              <a:t>O saldo devedor é quitado diretamente para Ademicon e o saldo remanescente é devolvido ao beneficiário indicado ou herdeiro legal do consorciado</a:t>
            </a:r>
          </a:p>
          <a:p>
            <a:pPr marL="685800"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200" dirty="0">
              <a:latin typeface="Axiforma" panose="00000800000000000000" pitchFamily="50" charset="0"/>
            </a:endParaRPr>
          </a:p>
          <a:p>
            <a:pPr marL="685800"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200" dirty="0">
              <a:latin typeface="Axiforma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97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31A255D-E50E-2FB4-0ADB-F365A8CF5BF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latin typeface="Nunito" pitchFamily="2" charset="0"/>
                <a:cs typeface="Aharoni" panose="02010803020104030203" pitchFamily="2" charset="-79"/>
              </a:rPr>
              <a:t>O marketing tem um papel </a:t>
            </a:r>
          </a:p>
          <a:p>
            <a:pPr algn="ctr"/>
            <a:r>
              <a:rPr lang="pt-BR" sz="2800" b="1" dirty="0">
                <a:latin typeface="Nunito" pitchFamily="2" charset="0"/>
                <a:cs typeface="Aharoni" panose="02010803020104030203" pitchFamily="2" charset="-79"/>
              </a:rPr>
              <a:t>fundamental nesse contexto!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82FB751-543A-9E05-DD4B-2898FE40D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4F847F5-DC1D-AF4B-507D-EA5CBF950C91}"/>
              </a:ext>
            </a:extLst>
          </p:cNvPr>
          <p:cNvSpPr txBox="1"/>
          <p:nvPr/>
        </p:nvSpPr>
        <p:spPr>
          <a:xfrm>
            <a:off x="868501" y="1629714"/>
            <a:ext cx="10454995" cy="1154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pt-BR" sz="1600" dirty="0">
                <a:latin typeface="Axiforma Light" panose="00000400000000000000" pitchFamily="50" charset="0"/>
              </a:rPr>
              <a:t>Cota </a:t>
            </a:r>
            <a:r>
              <a:rPr lang="pt-BR" sz="1600" dirty="0">
                <a:latin typeface="Axiforma Black" panose="00000900000000000000" pitchFamily="50" charset="0"/>
              </a:rPr>
              <a:t>não </a:t>
            </a:r>
            <a:r>
              <a:rPr lang="pt-BR" sz="1600" dirty="0">
                <a:latin typeface="Axiforma Light" panose="00000400000000000000" pitchFamily="50" charset="0"/>
              </a:rPr>
              <a:t>contemplada: contratação opcional</a:t>
            </a:r>
          </a:p>
          <a:p>
            <a:pPr marL="285750" indent="-285750">
              <a:lnSpc>
                <a:spcPct val="150000"/>
              </a:lnSpc>
              <a:buClr>
                <a:srgbClr val="92D050"/>
              </a:buClr>
              <a:buSzPct val="150000"/>
              <a:buFont typeface="Wingdings" panose="05000000000000000000" pitchFamily="2" charset="2"/>
              <a:buChar char="ü"/>
            </a:pPr>
            <a:r>
              <a:rPr lang="pt-BR" sz="1600" dirty="0">
                <a:latin typeface="Axiforma Black" panose="00000900000000000000" pitchFamily="50" charset="0"/>
              </a:rPr>
              <a:t>Cota contemplada Pessoa Física: </a:t>
            </a:r>
            <a:r>
              <a:rPr lang="pt-BR" sz="1600" dirty="0">
                <a:solidFill>
                  <a:srgbClr val="92D050"/>
                </a:solidFill>
                <a:latin typeface="Axiforma Black" panose="00000900000000000000" pitchFamily="50" charset="0"/>
              </a:rPr>
              <a:t>contratação obrigatória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SzPct val="150000"/>
              <a:buFont typeface="Axiforma" panose="00000500000000000000" pitchFamily="50" charset="0"/>
              <a:buChar char="x"/>
            </a:pPr>
            <a:r>
              <a:rPr lang="pt-BR" sz="1600" dirty="0">
                <a:latin typeface="Axiforma Light" panose="00000400000000000000" pitchFamily="50" charset="0"/>
              </a:rPr>
              <a:t>Cota contemplada Pessoa Jurídica: contratação opcional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3C0C963-8D26-B4E8-1901-394A7903AD72}"/>
              </a:ext>
            </a:extLst>
          </p:cNvPr>
          <p:cNvSpPr txBox="1"/>
          <p:nvPr/>
        </p:nvSpPr>
        <p:spPr>
          <a:xfrm>
            <a:off x="906021" y="3286864"/>
            <a:ext cx="10417475" cy="306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Axiforma Black" panose="00000900000000000000" pitchFamily="50" charset="0"/>
              </a:rPr>
              <a:t>Regulamento do Consórcio</a:t>
            </a:r>
          </a:p>
          <a:p>
            <a:endParaRPr lang="pt-BR" sz="1400" i="1" dirty="0">
              <a:latin typeface="Axiforma Light" panose="00000400000000000000" pitchFamily="50" charset="0"/>
            </a:endParaRPr>
          </a:p>
          <a:p>
            <a:pPr>
              <a:lnSpc>
                <a:spcPct val="150000"/>
              </a:lnSpc>
            </a:pPr>
            <a:r>
              <a:rPr lang="pt-BR" sz="1400" dirty="0">
                <a:latin typeface="Axiforma Light" panose="00000400000000000000" pitchFamily="50" charset="0"/>
              </a:rPr>
              <a:t>“24.2 – DOS SEGUROS – A contratação do SEGURO DE VIDA PRESTAMISTA é opcional até a contemplação, portanto, após a contemplação é </a:t>
            </a:r>
            <a:r>
              <a:rPr lang="pt-BR" sz="1400" dirty="0">
                <a:solidFill>
                  <a:srgbClr val="C00000"/>
                </a:solidFill>
                <a:latin typeface="Axiforma Light" panose="00000400000000000000" pitchFamily="50" charset="0"/>
              </a:rPr>
              <a:t>obrigatória </a:t>
            </a:r>
            <a:r>
              <a:rPr lang="pt-BR" sz="1400" dirty="0">
                <a:latin typeface="Axiforma Light" panose="00000400000000000000" pitchFamily="50" charset="0"/>
              </a:rPr>
              <a:t>e deve ser formalizada pelo CONSORCIADO ATIVO/Segurado mediante aceite físico ou digital, confirmando-se a adesão com o pagamento das obrigações, correspondentes, ocasião em que o Proponente declara que teve acesso prévio a todas as informações de seu interesse sobre o presente seguro, incluindo informações relativas à intermediação, sem prejuízo do direito de poder solicita-las na forma estabelecida pela legislação em vigor. </a:t>
            </a:r>
            <a:r>
              <a:rPr lang="pt-BR" sz="1400" u="sng" dirty="0">
                <a:latin typeface="Axiforma Light" panose="00000400000000000000" pitchFamily="50" charset="0"/>
              </a:rPr>
              <a:t>A carta de crédito não será liberada enquanto não ocorrer a adesão a um seguro de via prestamista, seja ele de forma parcelada perante as parceiras Ademicon ou, ainda, à vista de qualquer seguradora, desde que observadas demais regras previstas neste contrato.”</a:t>
            </a:r>
            <a:endParaRPr lang="pt-BR" sz="1400" u="sng" dirty="0">
              <a:solidFill>
                <a:srgbClr val="C00000"/>
              </a:solidFill>
              <a:latin typeface="Axiforma Light" panose="00000400000000000000" pitchFamily="50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6455451-FC26-9212-4707-C5B7682761D6}"/>
              </a:ext>
            </a:extLst>
          </p:cNvPr>
          <p:cNvSpPr txBox="1"/>
          <p:nvPr/>
        </p:nvSpPr>
        <p:spPr>
          <a:xfrm>
            <a:off x="754222" y="420304"/>
            <a:ext cx="6696780" cy="1021556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>
            <a:spAutoFit/>
          </a:bodyPr>
          <a:lstStyle/>
          <a:p>
            <a:r>
              <a:rPr lang="pt-BR" sz="5400" b="1" dirty="0">
                <a:ln w="28575">
                  <a:noFill/>
                </a:ln>
                <a:solidFill>
                  <a:srgbClr val="C00000"/>
                </a:solidFill>
                <a:latin typeface="Axiforma "/>
              </a:rPr>
              <a:t>É obrigatório?</a:t>
            </a:r>
          </a:p>
        </p:txBody>
      </p:sp>
    </p:spTree>
    <p:extLst>
      <p:ext uri="{BB962C8B-B14F-4D97-AF65-F5344CB8AC3E}">
        <p14:creationId xmlns:p14="http://schemas.microsoft.com/office/powerpoint/2010/main" val="13653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3331E7BC-18F5-7DFF-498B-869837FC610F}"/>
              </a:ext>
            </a:extLst>
          </p:cNvPr>
          <p:cNvSpPr/>
          <p:nvPr/>
        </p:nvSpPr>
        <p:spPr>
          <a:xfrm>
            <a:off x="0" y="7632"/>
            <a:ext cx="12192000" cy="6850368"/>
          </a:xfrm>
          <a:custGeom>
            <a:avLst/>
            <a:gdLst/>
            <a:ahLst/>
            <a:cxnLst/>
            <a:rect l="l" t="t" r="r" b="b"/>
            <a:pathLst>
              <a:path w="18288000" h="10271736">
                <a:moveTo>
                  <a:pt x="0" y="0"/>
                </a:moveTo>
                <a:lnTo>
                  <a:pt x="18288000" y="0"/>
                </a:lnTo>
                <a:lnTo>
                  <a:pt x="18288000" y="10271736"/>
                </a:lnTo>
                <a:lnTo>
                  <a:pt x="0" y="10271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24AB778-CC62-B1F0-D6AA-DC3024D02CF1}"/>
              </a:ext>
            </a:extLst>
          </p:cNvPr>
          <p:cNvSpPr txBox="1"/>
          <p:nvPr/>
        </p:nvSpPr>
        <p:spPr>
          <a:xfrm>
            <a:off x="1074527" y="2920302"/>
            <a:ext cx="184731" cy="14569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endParaRPr lang="pt-BR" sz="4600" b="1" dirty="0">
              <a:solidFill>
                <a:schemeClr val="bg1"/>
              </a:solidFill>
              <a:latin typeface="Axiforma Book" panose="00000400000000000000" pitchFamily="50" charset="0"/>
            </a:endParaRPr>
          </a:p>
          <a:p>
            <a:pPr>
              <a:lnSpc>
                <a:spcPct val="150000"/>
              </a:lnSpc>
            </a:pPr>
            <a:endParaRPr lang="pt-BR" sz="1500" b="1" dirty="0">
              <a:solidFill>
                <a:schemeClr val="bg1"/>
              </a:solidFill>
              <a:latin typeface="Axiforma Book" panose="00000400000000000000" pitchFamily="50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21D15A6-2F97-048B-73DD-60D6C0E8A1C8}"/>
              </a:ext>
            </a:extLst>
          </p:cNvPr>
          <p:cNvSpPr txBox="1"/>
          <p:nvPr/>
        </p:nvSpPr>
        <p:spPr>
          <a:xfrm>
            <a:off x="712389" y="4631407"/>
            <a:ext cx="6053260" cy="819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chemeClr val="bg1"/>
                </a:solidFill>
                <a:latin typeface="Axiforma Book" panose="00000400000000000000" pitchFamily="50" charset="0"/>
              </a:rPr>
              <a:t>Desmitificando o Seguro</a:t>
            </a:r>
          </a:p>
        </p:txBody>
      </p:sp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96448084-2681-4171-7A8D-60C1ABD97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8" y="5635689"/>
            <a:ext cx="2352183" cy="81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9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3E6314F-1CB1-040B-767A-27E82F881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9D9EFBB-7591-CD22-ADC1-453163386E64}"/>
              </a:ext>
            </a:extLst>
          </p:cNvPr>
          <p:cNvSpPr txBox="1"/>
          <p:nvPr/>
        </p:nvSpPr>
        <p:spPr>
          <a:xfrm>
            <a:off x="955002" y="442548"/>
            <a:ext cx="10281996" cy="715089"/>
          </a:xfrm>
          <a:prstGeom prst="round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C00000"/>
                </a:solidFill>
                <a:latin typeface="Axiforma "/>
              </a:rPr>
              <a:t>Declaração Pessoal de Saúde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385E493-4A65-B723-6709-0F71255B2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781" y="1157637"/>
            <a:ext cx="10006437" cy="536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BE02A976-9735-5B6C-C1FB-C71DFDF204F1}"/>
              </a:ext>
            </a:extLst>
          </p:cNvPr>
          <p:cNvSpPr/>
          <p:nvPr/>
        </p:nvSpPr>
        <p:spPr>
          <a:xfrm>
            <a:off x="0" y="7632"/>
            <a:ext cx="12192000" cy="6850368"/>
          </a:xfrm>
          <a:custGeom>
            <a:avLst/>
            <a:gdLst/>
            <a:ahLst/>
            <a:cxnLst/>
            <a:rect l="l" t="t" r="r" b="b"/>
            <a:pathLst>
              <a:path w="18288000" h="10271736">
                <a:moveTo>
                  <a:pt x="0" y="0"/>
                </a:moveTo>
                <a:lnTo>
                  <a:pt x="18288000" y="0"/>
                </a:lnTo>
                <a:lnTo>
                  <a:pt x="18288000" y="10271736"/>
                </a:lnTo>
                <a:lnTo>
                  <a:pt x="0" y="10271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dirty="0">
              <a:latin typeface="Axiforma Book" panose="00000400000000000000" pitchFamily="50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EB847CC-C4CD-F3C5-BA02-DC48E58EBA51}"/>
              </a:ext>
            </a:extLst>
          </p:cNvPr>
          <p:cNvSpPr txBox="1"/>
          <p:nvPr/>
        </p:nvSpPr>
        <p:spPr>
          <a:xfrm>
            <a:off x="740423" y="1959424"/>
            <a:ext cx="10781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dirty="0">
                <a:latin typeface="Axiforma Light" panose="00000400000000000000" pitchFamily="50" charset="0"/>
              </a:rPr>
              <a:t>São os indivíduos que o titular da cota deseja proteger se um imprevisto acontecer.</a:t>
            </a:r>
            <a:endParaRPr lang="pt-BR" i="0" dirty="0">
              <a:effectLst/>
              <a:latin typeface="Axiforma Light" panose="00000400000000000000" pitchFamily="50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0DB7861-D3DF-0F93-EEA4-D47BE11244F2}"/>
              </a:ext>
            </a:extLst>
          </p:cNvPr>
          <p:cNvSpPr txBox="1"/>
          <p:nvPr/>
        </p:nvSpPr>
        <p:spPr>
          <a:xfrm>
            <a:off x="740423" y="2610870"/>
            <a:ext cx="107810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i="0" dirty="0">
                <a:effectLst/>
                <a:latin typeface="Axiforma Light" panose="00000400000000000000" pitchFamily="50" charset="0"/>
              </a:rPr>
              <a:t>Na prática, é para quem será destinado o saldo remanescente após a  seguradora cumprir o objetivo de quitação da cota de consórcio.</a:t>
            </a:r>
            <a:endParaRPr lang="pt-BR" sz="1600" dirty="0">
              <a:latin typeface="Axiforma Light" panose="00000400000000000000" pitchFamily="50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B53F322-6E75-3AF0-8554-023785F8A9F0}"/>
              </a:ext>
            </a:extLst>
          </p:cNvPr>
          <p:cNvSpPr txBox="1"/>
          <p:nvPr/>
        </p:nvSpPr>
        <p:spPr>
          <a:xfrm>
            <a:off x="1212273" y="247938"/>
            <a:ext cx="9767453" cy="1123712"/>
          </a:xfrm>
          <a:prstGeom prst="round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pt-BR" sz="6000" b="1" dirty="0">
                <a:solidFill>
                  <a:srgbClr val="C00000"/>
                </a:solidFill>
                <a:latin typeface="Axiforma "/>
              </a:rPr>
              <a:t>Beneficiário</a:t>
            </a:r>
            <a:endParaRPr lang="pt-BR" sz="6000" b="1" dirty="0">
              <a:latin typeface="Axiforma "/>
            </a:endParaRPr>
          </a:p>
        </p:txBody>
      </p:sp>
      <p:sp>
        <p:nvSpPr>
          <p:cNvPr id="16" name="Retângulo: Canto Dobrado 15">
            <a:extLst>
              <a:ext uri="{FF2B5EF4-FFF2-40B4-BE49-F238E27FC236}">
                <a16:creationId xmlns:a16="http://schemas.microsoft.com/office/drawing/2014/main" id="{90FB46EF-6843-B035-0EB6-A2A15CF876CB}"/>
              </a:ext>
            </a:extLst>
          </p:cNvPr>
          <p:cNvSpPr/>
          <p:nvPr/>
        </p:nvSpPr>
        <p:spPr>
          <a:xfrm rot="21082573">
            <a:off x="8376262" y="778365"/>
            <a:ext cx="2607625" cy="1061769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pt-BR" sz="1400" dirty="0">
                <a:solidFill>
                  <a:srgbClr val="C0000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A indicação ocorre através da assinatura do Aditivo do Seguro Prestamista</a:t>
            </a:r>
          </a:p>
        </p:txBody>
      </p:sp>
      <p:pic>
        <p:nvPicPr>
          <p:cNvPr id="20" name="Gráfico 19" descr="Voltar estrutura de tópicos">
            <a:extLst>
              <a:ext uri="{FF2B5EF4-FFF2-40B4-BE49-F238E27FC236}">
                <a16:creationId xmlns:a16="http://schemas.microsoft.com/office/drawing/2014/main" id="{CC95BE5E-CBDD-FA9F-59EF-4AA7A64D2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3304886" flipV="1">
            <a:off x="8512128" y="636217"/>
            <a:ext cx="563080" cy="39973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38C4AAC2-B2C3-23B5-6544-14C174290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109" y="3798361"/>
            <a:ext cx="8011643" cy="226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7427</TotalTime>
  <Words>1465</Words>
  <Application>Microsoft Office PowerPoint</Application>
  <PresentationFormat>Widescreen</PresentationFormat>
  <Paragraphs>216</Paragraphs>
  <Slides>23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38" baseType="lpstr">
      <vt:lpstr>Arial</vt:lpstr>
      <vt:lpstr>Axiforma</vt:lpstr>
      <vt:lpstr>Axiforma </vt:lpstr>
      <vt:lpstr>Axiforma Black</vt:lpstr>
      <vt:lpstr>Axiforma Book</vt:lpstr>
      <vt:lpstr>Axiforma Light</vt:lpstr>
      <vt:lpstr>Baguet Script</vt:lpstr>
      <vt:lpstr>Calibri</vt:lpstr>
      <vt:lpstr>Calibri Light</vt:lpstr>
      <vt:lpstr>Century Gothic</vt:lpstr>
      <vt:lpstr>Dreaming Outloud Script Pro</vt:lpstr>
      <vt:lpstr>Montserrat</vt:lpstr>
      <vt:lpstr>Nunito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Henrique Hegenberg</dc:creator>
  <cp:lastModifiedBy>Amanda Luiza Rochisqui de Oliveira</cp:lastModifiedBy>
  <cp:revision>54</cp:revision>
  <dcterms:created xsi:type="dcterms:W3CDTF">2022-02-08T17:26:15Z</dcterms:created>
  <dcterms:modified xsi:type="dcterms:W3CDTF">2024-10-23T12:07:11Z</dcterms:modified>
</cp:coreProperties>
</file>